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Light"/>
      <p:regular r:id="rId23"/>
      <p:bold r:id="rId24"/>
      <p:italic r:id="rId25"/>
      <p:boldItalic r:id="rId26"/>
    </p:embeddedFont>
    <p:embeddedFont>
      <p:font typeface="Spectral"/>
      <p:regular r:id="rId27"/>
      <p:bold r:id="rId28"/>
      <p:italic r:id="rId29"/>
      <p:boldItalic r:id="rId30"/>
    </p:embeddedFont>
    <p:embeddedFont>
      <p:font typeface="Oswald"/>
      <p:regular r:id="rId31"/>
      <p:bold r:id="rId32"/>
    </p:embeddedFon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Light-bold.fntdata"/><Relationship Id="rId23" Type="http://schemas.openxmlformats.org/officeDocument/2006/relationships/font" Target="fonts/Montserrat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Light-boldItalic.fntdata"/><Relationship Id="rId25" Type="http://schemas.openxmlformats.org/officeDocument/2006/relationships/font" Target="fonts/MontserratLight-italic.fntdata"/><Relationship Id="rId28" Type="http://schemas.openxmlformats.org/officeDocument/2006/relationships/font" Target="fonts/Spectral-bold.fntdata"/><Relationship Id="rId27" Type="http://schemas.openxmlformats.org/officeDocument/2006/relationships/font" Target="fonts/Spectral-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pectral-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regular.fntdata"/><Relationship Id="rId30" Type="http://schemas.openxmlformats.org/officeDocument/2006/relationships/font" Target="fonts/Spectral-boldItalic.fntdata"/><Relationship Id="rId11" Type="http://schemas.openxmlformats.org/officeDocument/2006/relationships/slide" Target="slides/slide5.xml"/><Relationship Id="rId33" Type="http://schemas.openxmlformats.org/officeDocument/2006/relationships/font" Target="fonts/SourceSansPro-regular.fntdata"/><Relationship Id="rId10" Type="http://schemas.openxmlformats.org/officeDocument/2006/relationships/slide" Target="slides/slide4.xml"/><Relationship Id="rId32" Type="http://schemas.openxmlformats.org/officeDocument/2006/relationships/font" Target="fonts/Oswald-bold.fntdata"/><Relationship Id="rId13" Type="http://schemas.openxmlformats.org/officeDocument/2006/relationships/slide" Target="slides/slide7.xml"/><Relationship Id="rId35" Type="http://schemas.openxmlformats.org/officeDocument/2006/relationships/font" Target="fonts/SourceSansPro-italic.fntdata"/><Relationship Id="rId12" Type="http://schemas.openxmlformats.org/officeDocument/2006/relationships/slide" Target="slides/slide6.xml"/><Relationship Id="rId34" Type="http://schemas.openxmlformats.org/officeDocument/2006/relationships/font" Target="fonts/SourceSansPr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SourceSansPr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51db8b26b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1db8b2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1ee61fe92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1ee61fe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51db8b26bc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1db8b26b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51db8b26bc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1db8b26b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1db8b26bc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1db8b26b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51db8b26bc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1db8b26b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1db8b26bc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1db8b26b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Serviceable addressable market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51db8b26bc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1db8b26b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1db8b26bc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1db8b26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1db8b26bc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1db8b26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51db8b26bc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1db8b26b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1db8b26bc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1db8b26b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1db8b26bc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1db8b26b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51db8b26bc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1db8b26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51db8b26bc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1db8b26b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51ee61fe9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1ee61f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78" name="Shape 78"/>
        <p:cNvGrpSpPr/>
        <p:nvPr/>
      </p:nvGrpSpPr>
      <p:grpSpPr>
        <a:xfrm>
          <a:off x="0" y="0"/>
          <a:ext cx="0" cy="0"/>
          <a:chOff x="0" y="0"/>
          <a:chExt cx="0" cy="0"/>
        </a:xfrm>
      </p:grpSpPr>
      <p:sp>
        <p:nvSpPr>
          <p:cNvPr id="79" name="Google Shape;79;p14"/>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80" name="Google Shape;80;p14"/>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81" name="Google Shape;81;p14"/>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9525" y="2024075"/>
            <a:ext cx="9167825" cy="595300"/>
            <a:chOff x="-9525" y="4462475"/>
            <a:chExt cx="9167825" cy="595300"/>
          </a:xfrm>
        </p:grpSpPr>
        <p:sp>
          <p:nvSpPr>
            <p:cNvPr id="85" name="Google Shape;85;p1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86" name="Google Shape;86;p1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87" name="Google Shape;87;p1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88" name="Google Shape;88;p14"/>
          <p:cNvGrpSpPr/>
          <p:nvPr/>
        </p:nvGrpSpPr>
        <p:grpSpPr>
          <a:xfrm>
            <a:off x="-42837" y="2005088"/>
            <a:ext cx="9229575" cy="642788"/>
            <a:chOff x="-42837" y="4443488"/>
            <a:chExt cx="9229575" cy="642788"/>
          </a:xfrm>
        </p:grpSpPr>
        <p:sp>
          <p:nvSpPr>
            <p:cNvPr id="89" name="Google Shape;89;p14"/>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4"/>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type="ctrTitle"/>
          </p:nvPr>
        </p:nvSpPr>
        <p:spPr>
          <a:xfrm>
            <a:off x="2847975" y="3363425"/>
            <a:ext cx="5610300" cy="115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4800"/>
              <a:buNone/>
              <a:defRPr sz="4800">
                <a:solidFill>
                  <a:srgbClr val="FFFFFF"/>
                </a:solidFill>
              </a:defRPr>
            </a:lvl2pPr>
            <a:lvl3pPr lvl="2" rtl="0" algn="r">
              <a:spcBef>
                <a:spcPts val="0"/>
              </a:spcBef>
              <a:spcAft>
                <a:spcPts val="0"/>
              </a:spcAft>
              <a:buClr>
                <a:srgbClr val="FFFFFF"/>
              </a:buClr>
              <a:buSzPts val="4800"/>
              <a:buNone/>
              <a:defRPr sz="4800">
                <a:solidFill>
                  <a:srgbClr val="FFFFFF"/>
                </a:solidFill>
              </a:defRPr>
            </a:lvl3pPr>
            <a:lvl4pPr lvl="3" rtl="0" algn="r">
              <a:spcBef>
                <a:spcPts val="0"/>
              </a:spcBef>
              <a:spcAft>
                <a:spcPts val="0"/>
              </a:spcAft>
              <a:buClr>
                <a:srgbClr val="FFFFFF"/>
              </a:buClr>
              <a:buSzPts val="4800"/>
              <a:buNone/>
              <a:defRPr sz="4800">
                <a:solidFill>
                  <a:srgbClr val="FFFFFF"/>
                </a:solidFill>
              </a:defRPr>
            </a:lvl4pPr>
            <a:lvl5pPr lvl="4" rtl="0" algn="r">
              <a:spcBef>
                <a:spcPts val="0"/>
              </a:spcBef>
              <a:spcAft>
                <a:spcPts val="0"/>
              </a:spcAft>
              <a:buClr>
                <a:srgbClr val="FFFFFF"/>
              </a:buClr>
              <a:buSzPts val="4800"/>
              <a:buNone/>
              <a:defRPr sz="4800">
                <a:solidFill>
                  <a:srgbClr val="FFFFFF"/>
                </a:solidFill>
              </a:defRPr>
            </a:lvl5pPr>
            <a:lvl6pPr lvl="5" rtl="0" algn="r">
              <a:spcBef>
                <a:spcPts val="0"/>
              </a:spcBef>
              <a:spcAft>
                <a:spcPts val="0"/>
              </a:spcAft>
              <a:buClr>
                <a:srgbClr val="FFFFFF"/>
              </a:buClr>
              <a:buSzPts val="4800"/>
              <a:buNone/>
              <a:defRPr sz="4800">
                <a:solidFill>
                  <a:srgbClr val="FFFFFF"/>
                </a:solidFill>
              </a:defRPr>
            </a:lvl6pPr>
            <a:lvl7pPr lvl="6" rtl="0" algn="r">
              <a:spcBef>
                <a:spcPts val="0"/>
              </a:spcBef>
              <a:spcAft>
                <a:spcPts val="0"/>
              </a:spcAft>
              <a:buClr>
                <a:srgbClr val="FFFFFF"/>
              </a:buClr>
              <a:buSzPts val="4800"/>
              <a:buNone/>
              <a:defRPr sz="4800">
                <a:solidFill>
                  <a:srgbClr val="FFFFFF"/>
                </a:solidFill>
              </a:defRPr>
            </a:lvl7pPr>
            <a:lvl8pPr lvl="7" rtl="0" algn="r">
              <a:spcBef>
                <a:spcPts val="0"/>
              </a:spcBef>
              <a:spcAft>
                <a:spcPts val="0"/>
              </a:spcAft>
              <a:buClr>
                <a:srgbClr val="FFFFFF"/>
              </a:buClr>
              <a:buSzPts val="4800"/>
              <a:buNone/>
              <a:defRPr sz="4800">
                <a:solidFill>
                  <a:srgbClr val="FFFFFF"/>
                </a:solidFill>
              </a:defRPr>
            </a:lvl8pPr>
            <a:lvl9pPr lvl="8" rtl="0" algn="r">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19" name="Shape 119"/>
        <p:cNvGrpSpPr/>
        <p:nvPr/>
      </p:nvGrpSpPr>
      <p:grpSpPr>
        <a:xfrm>
          <a:off x="0" y="0"/>
          <a:ext cx="0" cy="0"/>
          <a:chOff x="0" y="0"/>
          <a:chExt cx="0" cy="0"/>
        </a:xfrm>
      </p:grpSpPr>
      <p:sp>
        <p:nvSpPr>
          <p:cNvPr id="120" name="Google Shape;120;p15"/>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121" name="Google Shape;121;p15"/>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122" name="Google Shape;122;p15"/>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a:off x="-9525" y="2024075"/>
            <a:ext cx="9167825" cy="595300"/>
            <a:chOff x="-9525" y="4462475"/>
            <a:chExt cx="9167825" cy="595300"/>
          </a:xfrm>
        </p:grpSpPr>
        <p:sp>
          <p:nvSpPr>
            <p:cNvPr id="126" name="Google Shape;126;p1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27" name="Google Shape;127;p1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28" name="Google Shape;128;p1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29" name="Google Shape;129;p15"/>
          <p:cNvGrpSpPr/>
          <p:nvPr/>
        </p:nvGrpSpPr>
        <p:grpSpPr>
          <a:xfrm>
            <a:off x="-42837" y="2005088"/>
            <a:ext cx="9229575" cy="642788"/>
            <a:chOff x="-42837" y="4443488"/>
            <a:chExt cx="9229575" cy="642788"/>
          </a:xfrm>
        </p:grpSpPr>
        <p:sp>
          <p:nvSpPr>
            <p:cNvPr id="130" name="Google Shape;130;p15"/>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ph type="ctrTitle"/>
          </p:nvPr>
        </p:nvSpPr>
        <p:spPr>
          <a:xfrm>
            <a:off x="2309350" y="3031150"/>
            <a:ext cx="5214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160" name="Google Shape;160;p15"/>
          <p:cNvSpPr txBox="1"/>
          <p:nvPr>
            <p:ph idx="1" type="subTitle"/>
          </p:nvPr>
        </p:nvSpPr>
        <p:spPr>
          <a:xfrm>
            <a:off x="2309441" y="4059250"/>
            <a:ext cx="5214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000"/>
              <a:buNone/>
              <a:defRPr>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sp>
        <p:nvSpPr>
          <p:cNvPr id="161" name="Google Shape;161;p15"/>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2" name="Shape 162"/>
        <p:cNvGrpSpPr/>
        <p:nvPr/>
      </p:nvGrpSpPr>
      <p:grpSpPr>
        <a:xfrm>
          <a:off x="0" y="0"/>
          <a:ext cx="0" cy="0"/>
          <a:chOff x="0" y="0"/>
          <a:chExt cx="0" cy="0"/>
        </a:xfrm>
      </p:grpSpPr>
      <p:sp>
        <p:nvSpPr>
          <p:cNvPr id="163" name="Google Shape;163;p16"/>
          <p:cNvSpPr txBox="1"/>
          <p:nvPr>
            <p:ph idx="1" type="body"/>
          </p:nvPr>
        </p:nvSpPr>
        <p:spPr>
          <a:xfrm>
            <a:off x="1519975" y="2161800"/>
            <a:ext cx="61041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rtl="0" algn="ctr">
              <a:spcBef>
                <a:spcPts val="0"/>
              </a:spcBef>
              <a:spcAft>
                <a:spcPts val="0"/>
              </a:spcAft>
              <a:buSzPts val="3000"/>
              <a:buChar char="■"/>
              <a:defRPr i="1" sz="3000"/>
            </a:lvl9pPr>
          </a:lstStyle>
          <a:p/>
        </p:txBody>
      </p:sp>
      <p:sp>
        <p:nvSpPr>
          <p:cNvPr id="164" name="Google Shape;164;p16"/>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00CEF6"/>
                </a:solidFill>
              </a:rPr>
              <a:t>“</a:t>
            </a:r>
            <a:endParaRPr sz="9600">
              <a:solidFill>
                <a:srgbClr val="00CEF6"/>
              </a:solidFill>
            </a:endParaRPr>
          </a:p>
        </p:txBody>
      </p:sp>
      <p:sp>
        <p:nvSpPr>
          <p:cNvPr id="165" name="Google Shape;165;p1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6" name="Google Shape;166;p1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7" name="Google Shape;167;p16"/>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9525" y="4462475"/>
            <a:ext cx="9167825" cy="595300"/>
            <a:chOff x="-9525" y="4462475"/>
            <a:chExt cx="9167825" cy="595300"/>
          </a:xfrm>
        </p:grpSpPr>
        <p:sp>
          <p:nvSpPr>
            <p:cNvPr id="171" name="Google Shape;171;p1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72" name="Google Shape;172;p1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73" name="Google Shape;173;p1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74" name="Google Shape;174;p16"/>
          <p:cNvGrpSpPr/>
          <p:nvPr/>
        </p:nvGrpSpPr>
        <p:grpSpPr>
          <a:xfrm>
            <a:off x="-42837" y="4443488"/>
            <a:ext cx="9229575" cy="642788"/>
            <a:chOff x="-42837" y="4443488"/>
            <a:chExt cx="9229575" cy="642788"/>
          </a:xfrm>
        </p:grpSpPr>
        <p:sp>
          <p:nvSpPr>
            <p:cNvPr id="175" name="Google Shape;175;p16"/>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6"/>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5" name="Shape 205"/>
        <p:cNvGrpSpPr/>
        <p:nvPr/>
      </p:nvGrpSpPr>
      <p:grpSpPr>
        <a:xfrm>
          <a:off x="0" y="0"/>
          <a:ext cx="0" cy="0"/>
          <a:chOff x="0" y="0"/>
          <a:chExt cx="0" cy="0"/>
        </a:xfrm>
      </p:grpSpPr>
      <p:sp>
        <p:nvSpPr>
          <p:cNvPr id="206" name="Google Shape;206;p17"/>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07" name="Google Shape;207;p17"/>
          <p:cNvSpPr txBox="1"/>
          <p:nvPr>
            <p:ph idx="1" type="body"/>
          </p:nvPr>
        </p:nvSpPr>
        <p:spPr>
          <a:xfrm>
            <a:off x="1075850" y="1540175"/>
            <a:ext cx="6996600" cy="19221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8" name="Google Shape;208;p1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9" name="Google Shape;209;p1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10" name="Google Shape;210;p17"/>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7"/>
          <p:cNvGrpSpPr/>
          <p:nvPr/>
        </p:nvGrpSpPr>
        <p:grpSpPr>
          <a:xfrm>
            <a:off x="-9525" y="4462475"/>
            <a:ext cx="9167825" cy="595300"/>
            <a:chOff x="-9525" y="4462475"/>
            <a:chExt cx="9167825" cy="595300"/>
          </a:xfrm>
        </p:grpSpPr>
        <p:sp>
          <p:nvSpPr>
            <p:cNvPr id="214" name="Google Shape;214;p1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15" name="Google Shape;215;p1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16" name="Google Shape;216;p1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17" name="Google Shape;217;p17"/>
          <p:cNvGrpSpPr/>
          <p:nvPr/>
        </p:nvGrpSpPr>
        <p:grpSpPr>
          <a:xfrm>
            <a:off x="-42837" y="4443488"/>
            <a:ext cx="9229575" cy="642788"/>
            <a:chOff x="-42837" y="4443488"/>
            <a:chExt cx="9229575" cy="642788"/>
          </a:xfrm>
        </p:grpSpPr>
        <p:sp>
          <p:nvSpPr>
            <p:cNvPr id="218" name="Google Shape;218;p17"/>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7"/>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48" name="Shape 248"/>
        <p:cNvGrpSpPr/>
        <p:nvPr/>
      </p:nvGrpSpPr>
      <p:grpSpPr>
        <a:xfrm>
          <a:off x="0" y="0"/>
          <a:ext cx="0" cy="0"/>
          <a:chOff x="0" y="0"/>
          <a:chExt cx="0" cy="0"/>
        </a:xfrm>
      </p:grpSpPr>
      <p:sp>
        <p:nvSpPr>
          <p:cNvPr id="249" name="Google Shape;249;p18"/>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50" name="Google Shape;250;p18"/>
          <p:cNvSpPr txBox="1"/>
          <p:nvPr>
            <p:ph idx="1" type="body"/>
          </p:nvPr>
        </p:nvSpPr>
        <p:spPr>
          <a:xfrm>
            <a:off x="1131500" y="1552950"/>
            <a:ext cx="3339900" cy="2665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51" name="Google Shape;251;p18"/>
          <p:cNvSpPr txBox="1"/>
          <p:nvPr>
            <p:ph idx="2" type="body"/>
          </p:nvPr>
        </p:nvSpPr>
        <p:spPr>
          <a:xfrm>
            <a:off x="4672563" y="1552950"/>
            <a:ext cx="3339900" cy="2665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52" name="Google Shape;252;p1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1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18"/>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8"/>
          <p:cNvGrpSpPr/>
          <p:nvPr/>
        </p:nvGrpSpPr>
        <p:grpSpPr>
          <a:xfrm>
            <a:off x="-9525" y="4462475"/>
            <a:ext cx="9167825" cy="595300"/>
            <a:chOff x="-9525" y="4462475"/>
            <a:chExt cx="9167825" cy="595300"/>
          </a:xfrm>
        </p:grpSpPr>
        <p:sp>
          <p:nvSpPr>
            <p:cNvPr id="258" name="Google Shape;258;p1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59" name="Google Shape;259;p1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60" name="Google Shape;260;p1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61" name="Google Shape;261;p18"/>
          <p:cNvGrpSpPr/>
          <p:nvPr/>
        </p:nvGrpSpPr>
        <p:grpSpPr>
          <a:xfrm>
            <a:off x="-42837" y="4443488"/>
            <a:ext cx="9229575" cy="642788"/>
            <a:chOff x="-42837" y="4443488"/>
            <a:chExt cx="9229575" cy="642788"/>
          </a:xfrm>
        </p:grpSpPr>
        <p:sp>
          <p:nvSpPr>
            <p:cNvPr id="262" name="Google Shape;262;p18"/>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8"/>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92" name="Shape 292"/>
        <p:cNvGrpSpPr/>
        <p:nvPr/>
      </p:nvGrpSpPr>
      <p:grpSpPr>
        <a:xfrm>
          <a:off x="0" y="0"/>
          <a:ext cx="0" cy="0"/>
          <a:chOff x="0" y="0"/>
          <a:chExt cx="0" cy="0"/>
        </a:xfrm>
      </p:grpSpPr>
      <p:sp>
        <p:nvSpPr>
          <p:cNvPr id="293" name="Google Shape;293;p19"/>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94" name="Google Shape;294;p19"/>
          <p:cNvSpPr txBox="1"/>
          <p:nvPr>
            <p:ph idx="1" type="body"/>
          </p:nvPr>
        </p:nvSpPr>
        <p:spPr>
          <a:xfrm>
            <a:off x="70590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5" name="Google Shape;295;p19"/>
          <p:cNvSpPr txBox="1"/>
          <p:nvPr>
            <p:ph idx="2" type="body"/>
          </p:nvPr>
        </p:nvSpPr>
        <p:spPr>
          <a:xfrm>
            <a:off x="3304125"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6" name="Google Shape;296;p19"/>
          <p:cNvSpPr txBox="1"/>
          <p:nvPr>
            <p:ph idx="3" type="body"/>
          </p:nvPr>
        </p:nvSpPr>
        <p:spPr>
          <a:xfrm>
            <a:off x="590235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7" name="Google Shape;297;p19"/>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8" name="Google Shape;298;p19"/>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9" name="Google Shape;299;p19"/>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19"/>
          <p:cNvGrpSpPr/>
          <p:nvPr/>
        </p:nvGrpSpPr>
        <p:grpSpPr>
          <a:xfrm>
            <a:off x="-9525" y="4462475"/>
            <a:ext cx="9167825" cy="595300"/>
            <a:chOff x="-9525" y="4462475"/>
            <a:chExt cx="9167825" cy="595300"/>
          </a:xfrm>
        </p:grpSpPr>
        <p:sp>
          <p:nvSpPr>
            <p:cNvPr id="303" name="Google Shape;303;p1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04" name="Google Shape;304;p1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05" name="Google Shape;305;p1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06" name="Google Shape;306;p19"/>
          <p:cNvGrpSpPr/>
          <p:nvPr/>
        </p:nvGrpSpPr>
        <p:grpSpPr>
          <a:xfrm>
            <a:off x="-42837" y="4443488"/>
            <a:ext cx="9229575" cy="642788"/>
            <a:chOff x="-42837" y="4443488"/>
            <a:chExt cx="9229575" cy="642788"/>
          </a:xfrm>
        </p:grpSpPr>
        <p:sp>
          <p:nvSpPr>
            <p:cNvPr id="307" name="Google Shape;307;p19"/>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9"/>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7" name="Shape 337"/>
        <p:cNvGrpSpPr/>
        <p:nvPr/>
      </p:nvGrpSpPr>
      <p:grpSpPr>
        <a:xfrm>
          <a:off x="0" y="0"/>
          <a:ext cx="0" cy="0"/>
          <a:chOff x="0" y="0"/>
          <a:chExt cx="0" cy="0"/>
        </a:xfrm>
      </p:grpSpPr>
      <p:sp>
        <p:nvSpPr>
          <p:cNvPr id="338" name="Google Shape;338;p20"/>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39" name="Google Shape;339;p2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40" name="Google Shape;340;p2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41" name="Google Shape;341;p20"/>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0"/>
          <p:cNvGrpSpPr/>
          <p:nvPr/>
        </p:nvGrpSpPr>
        <p:grpSpPr>
          <a:xfrm>
            <a:off x="-9525" y="4462475"/>
            <a:ext cx="9167825" cy="595300"/>
            <a:chOff x="-9525" y="4462475"/>
            <a:chExt cx="9167825" cy="595300"/>
          </a:xfrm>
        </p:grpSpPr>
        <p:sp>
          <p:nvSpPr>
            <p:cNvPr id="345" name="Google Shape;345;p2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46" name="Google Shape;346;p2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47" name="Google Shape;347;p2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48" name="Google Shape;348;p20"/>
          <p:cNvGrpSpPr/>
          <p:nvPr/>
        </p:nvGrpSpPr>
        <p:grpSpPr>
          <a:xfrm>
            <a:off x="-42837" y="4443488"/>
            <a:ext cx="9229575" cy="642788"/>
            <a:chOff x="-42837" y="4443488"/>
            <a:chExt cx="9229575" cy="642788"/>
          </a:xfrm>
        </p:grpSpPr>
        <p:sp>
          <p:nvSpPr>
            <p:cNvPr id="349" name="Google Shape;349;p2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0"/>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9" name="Shape 379"/>
        <p:cNvGrpSpPr/>
        <p:nvPr/>
      </p:nvGrpSpPr>
      <p:grpSpPr>
        <a:xfrm>
          <a:off x="0" y="0"/>
          <a:ext cx="0" cy="0"/>
          <a:chOff x="0" y="0"/>
          <a:chExt cx="0" cy="0"/>
        </a:xfrm>
      </p:grpSpPr>
      <p:sp>
        <p:nvSpPr>
          <p:cNvPr id="380" name="Google Shape;380;p21"/>
          <p:cNvSpPr txBox="1"/>
          <p:nvPr>
            <p:ph idx="1" type="body"/>
          </p:nvPr>
        </p:nvSpPr>
        <p:spPr>
          <a:xfrm>
            <a:off x="457200" y="3852828"/>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Clr>
                <a:srgbClr val="00CEF6"/>
              </a:buClr>
              <a:buSzPts val="1400"/>
              <a:buNone/>
              <a:defRPr sz="1400">
                <a:solidFill>
                  <a:srgbClr val="00CEF6"/>
                </a:solidFill>
              </a:defRPr>
            </a:lvl1pPr>
          </a:lstStyle>
          <a:p/>
        </p:txBody>
      </p:sp>
      <p:sp>
        <p:nvSpPr>
          <p:cNvPr id="381" name="Google Shape;381;p2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82" name="Google Shape;382;p2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83" name="Google Shape;383;p21"/>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21"/>
          <p:cNvGrpSpPr/>
          <p:nvPr/>
        </p:nvGrpSpPr>
        <p:grpSpPr>
          <a:xfrm>
            <a:off x="-9525" y="4462475"/>
            <a:ext cx="9167825" cy="595300"/>
            <a:chOff x="-9525" y="4462475"/>
            <a:chExt cx="9167825" cy="595300"/>
          </a:xfrm>
        </p:grpSpPr>
        <p:sp>
          <p:nvSpPr>
            <p:cNvPr id="387" name="Google Shape;387;p2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88" name="Google Shape;388;p2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89" name="Google Shape;389;p2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90" name="Google Shape;390;p21"/>
          <p:cNvGrpSpPr/>
          <p:nvPr/>
        </p:nvGrpSpPr>
        <p:grpSpPr>
          <a:xfrm>
            <a:off x="-42837" y="4443488"/>
            <a:ext cx="9229575" cy="642788"/>
            <a:chOff x="-42837" y="4443488"/>
            <a:chExt cx="9229575" cy="642788"/>
          </a:xfrm>
        </p:grpSpPr>
        <p:sp>
          <p:nvSpPr>
            <p:cNvPr id="391" name="Google Shape;391;p21"/>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1"/>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1" name="Shape 421"/>
        <p:cNvGrpSpPr/>
        <p:nvPr/>
      </p:nvGrpSpPr>
      <p:grpSpPr>
        <a:xfrm>
          <a:off x="0" y="0"/>
          <a:ext cx="0" cy="0"/>
          <a:chOff x="0" y="0"/>
          <a:chExt cx="0" cy="0"/>
        </a:xfrm>
      </p:grpSpPr>
      <p:sp>
        <p:nvSpPr>
          <p:cNvPr id="422" name="Google Shape;422;p22"/>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423" name="Google Shape;423;p22"/>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424" name="Google Shape;424;p22"/>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2"/>
          <p:cNvGrpSpPr/>
          <p:nvPr/>
        </p:nvGrpSpPr>
        <p:grpSpPr>
          <a:xfrm>
            <a:off x="-9525" y="4462475"/>
            <a:ext cx="9167825" cy="595300"/>
            <a:chOff x="-9525" y="4462475"/>
            <a:chExt cx="9167825" cy="595300"/>
          </a:xfrm>
        </p:grpSpPr>
        <p:sp>
          <p:nvSpPr>
            <p:cNvPr id="428" name="Google Shape;428;p2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29" name="Google Shape;429;p2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30" name="Google Shape;430;p2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31" name="Google Shape;431;p22"/>
          <p:cNvGrpSpPr/>
          <p:nvPr/>
        </p:nvGrpSpPr>
        <p:grpSpPr>
          <a:xfrm>
            <a:off x="-42837" y="4443488"/>
            <a:ext cx="9229575" cy="642788"/>
            <a:chOff x="-42837" y="4443488"/>
            <a:chExt cx="9229575" cy="642788"/>
          </a:xfrm>
        </p:grpSpPr>
        <p:sp>
          <p:nvSpPr>
            <p:cNvPr id="432" name="Google Shape;432;p22"/>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2"/>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graph">
  <p:cSld name="BLANK_2">
    <p:spTree>
      <p:nvGrpSpPr>
        <p:cNvPr id="462" name="Shape 462"/>
        <p:cNvGrpSpPr/>
        <p:nvPr/>
      </p:nvGrpSpPr>
      <p:grpSpPr>
        <a:xfrm>
          <a:off x="0" y="0"/>
          <a:ext cx="0" cy="0"/>
          <a:chOff x="0" y="0"/>
          <a:chExt cx="0" cy="0"/>
        </a:xfrm>
      </p:grpSpPr>
      <p:sp>
        <p:nvSpPr>
          <p:cNvPr id="463" name="Google Shape;463;p23"/>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64" name="Google Shape;464;p23"/>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65" name="Google Shape;465;p23"/>
          <p:cNvSpPr/>
          <p:nvPr/>
        </p:nvSpPr>
        <p:spPr>
          <a:xfrm rot="8100000">
            <a:off x="1847981" y="44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rot="8100000">
            <a:off x="6038981" y="72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rot="8100000">
            <a:off x="7181981" y="76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3"/>
          <p:cNvGrpSpPr/>
          <p:nvPr/>
        </p:nvGrpSpPr>
        <p:grpSpPr>
          <a:xfrm>
            <a:off x="-9525" y="652475"/>
            <a:ext cx="9167825" cy="595300"/>
            <a:chOff x="-9525" y="4462475"/>
            <a:chExt cx="9167825" cy="595300"/>
          </a:xfrm>
        </p:grpSpPr>
        <p:sp>
          <p:nvSpPr>
            <p:cNvPr id="469" name="Google Shape;469;p2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70" name="Google Shape;470;p2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71" name="Google Shape;471;p2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72" name="Google Shape;472;p23"/>
          <p:cNvGrpSpPr/>
          <p:nvPr/>
        </p:nvGrpSpPr>
        <p:grpSpPr>
          <a:xfrm>
            <a:off x="-42837" y="633488"/>
            <a:ext cx="9229575" cy="642788"/>
            <a:chOff x="-42837" y="4443488"/>
            <a:chExt cx="9229575" cy="642788"/>
          </a:xfrm>
        </p:grpSpPr>
        <p:sp>
          <p:nvSpPr>
            <p:cNvPr id="473" name="Google Shape;473;p23"/>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3"/>
          <p:cNvSpPr/>
          <p:nvPr/>
        </p:nvSpPr>
        <p:spPr>
          <a:xfrm>
            <a:off x="2990700" y="77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1085700" y="106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4895700" y="70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rot="8100000">
            <a:off x="8699949" y="51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503" name="Shape 503"/>
        <p:cNvGrpSpPr/>
        <p:nvPr/>
      </p:nvGrpSpPr>
      <p:grpSpPr>
        <a:xfrm>
          <a:off x="0" y="0"/>
          <a:ext cx="0" cy="0"/>
          <a:chOff x="0" y="0"/>
          <a:chExt cx="0" cy="0"/>
        </a:xfrm>
      </p:grpSpPr>
      <p:sp>
        <p:nvSpPr>
          <p:cNvPr id="504" name="Google Shape;504;p24"/>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381000" y="7"/>
            <a:ext cx="8382000" cy="5162348"/>
            <a:chOff x="381000" y="-18750"/>
            <a:chExt cx="8382000" cy="5181000"/>
          </a:xfrm>
        </p:grpSpPr>
        <p:cxnSp>
          <p:nvCxnSpPr>
            <p:cNvPr id="52" name="Google Shape;52;p13"/>
            <p:cNvCxnSpPr/>
            <p:nvPr/>
          </p:nvCxnSpPr>
          <p:spPr>
            <a:xfrm>
              <a:off x="76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3" name="Google Shape;53;p13"/>
            <p:cNvCxnSpPr/>
            <p:nvPr/>
          </p:nvCxnSpPr>
          <p:spPr>
            <a:xfrm>
              <a:off x="152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4" name="Google Shape;54;p13"/>
            <p:cNvCxnSpPr/>
            <p:nvPr/>
          </p:nvCxnSpPr>
          <p:spPr>
            <a:xfrm>
              <a:off x="228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5" name="Google Shape;55;p13"/>
            <p:cNvCxnSpPr/>
            <p:nvPr/>
          </p:nvCxnSpPr>
          <p:spPr>
            <a:xfrm>
              <a:off x="304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6" name="Google Shape;56;p13"/>
            <p:cNvCxnSpPr/>
            <p:nvPr/>
          </p:nvCxnSpPr>
          <p:spPr>
            <a:xfrm>
              <a:off x="381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7" name="Google Shape;57;p13"/>
            <p:cNvCxnSpPr/>
            <p:nvPr/>
          </p:nvCxnSpPr>
          <p:spPr>
            <a:xfrm>
              <a:off x="457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8" name="Google Shape;58;p13"/>
            <p:cNvCxnSpPr/>
            <p:nvPr/>
          </p:nvCxnSpPr>
          <p:spPr>
            <a:xfrm>
              <a:off x="533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9" name="Google Shape;59;p13"/>
            <p:cNvCxnSpPr/>
            <p:nvPr/>
          </p:nvCxnSpPr>
          <p:spPr>
            <a:xfrm>
              <a:off x="609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0" name="Google Shape;60;p13"/>
            <p:cNvCxnSpPr/>
            <p:nvPr/>
          </p:nvCxnSpPr>
          <p:spPr>
            <a:xfrm>
              <a:off x="685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1" name="Google Shape;61;p13"/>
            <p:cNvCxnSpPr/>
            <p:nvPr/>
          </p:nvCxnSpPr>
          <p:spPr>
            <a:xfrm>
              <a:off x="762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2" name="Google Shape;62;p13"/>
            <p:cNvCxnSpPr/>
            <p:nvPr/>
          </p:nvCxnSpPr>
          <p:spPr>
            <a:xfrm>
              <a:off x="838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3" name="Google Shape;63;p13"/>
            <p:cNvCxnSpPr/>
            <p:nvPr/>
          </p:nvCxnSpPr>
          <p:spPr>
            <a:xfrm>
              <a:off x="38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4" name="Google Shape;64;p13"/>
            <p:cNvCxnSpPr/>
            <p:nvPr/>
          </p:nvCxnSpPr>
          <p:spPr>
            <a:xfrm>
              <a:off x="114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5" name="Google Shape;65;p13"/>
            <p:cNvCxnSpPr/>
            <p:nvPr/>
          </p:nvCxnSpPr>
          <p:spPr>
            <a:xfrm>
              <a:off x="190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6" name="Google Shape;66;p13"/>
            <p:cNvCxnSpPr/>
            <p:nvPr/>
          </p:nvCxnSpPr>
          <p:spPr>
            <a:xfrm>
              <a:off x="266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7" name="Google Shape;67;p13"/>
            <p:cNvCxnSpPr/>
            <p:nvPr/>
          </p:nvCxnSpPr>
          <p:spPr>
            <a:xfrm>
              <a:off x="342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8" name="Google Shape;68;p13"/>
            <p:cNvCxnSpPr/>
            <p:nvPr/>
          </p:nvCxnSpPr>
          <p:spPr>
            <a:xfrm>
              <a:off x="419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9" name="Google Shape;69;p13"/>
            <p:cNvCxnSpPr/>
            <p:nvPr/>
          </p:nvCxnSpPr>
          <p:spPr>
            <a:xfrm>
              <a:off x="495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0" name="Google Shape;70;p13"/>
            <p:cNvCxnSpPr/>
            <p:nvPr/>
          </p:nvCxnSpPr>
          <p:spPr>
            <a:xfrm>
              <a:off x="571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1" name="Google Shape;71;p13"/>
            <p:cNvCxnSpPr/>
            <p:nvPr/>
          </p:nvCxnSpPr>
          <p:spPr>
            <a:xfrm>
              <a:off x="647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2" name="Google Shape;72;p13"/>
            <p:cNvCxnSpPr/>
            <p:nvPr/>
          </p:nvCxnSpPr>
          <p:spPr>
            <a:xfrm>
              <a:off x="723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3" name="Google Shape;73;p13"/>
            <p:cNvCxnSpPr/>
            <p:nvPr/>
          </p:nvCxnSpPr>
          <p:spPr>
            <a:xfrm>
              <a:off x="800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4" name="Google Shape;74;p13"/>
            <p:cNvCxnSpPr/>
            <p:nvPr/>
          </p:nvCxnSpPr>
          <p:spPr>
            <a:xfrm>
              <a:off x="8763000" y="-18750"/>
              <a:ext cx="0" cy="5181000"/>
            </a:xfrm>
            <a:prstGeom prst="straightConnector1">
              <a:avLst/>
            </a:prstGeom>
            <a:noFill/>
            <a:ln cap="flat" cmpd="sng" w="9525">
              <a:solidFill>
                <a:srgbClr val="F3F3F3"/>
              </a:solidFill>
              <a:prstDash val="dash"/>
              <a:round/>
              <a:headEnd len="med" w="med" type="none"/>
              <a:tailEnd len="med" w="med" type="none"/>
            </a:ln>
          </p:spPr>
        </p:cxnSp>
      </p:grpSp>
      <p:sp>
        <p:nvSpPr>
          <p:cNvPr id="75" name="Google Shape;75;p1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1pPr>
            <a:lvl2pPr lvl="1"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2pPr>
            <a:lvl3pPr lvl="2"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3pPr>
            <a:lvl4pPr lvl="3"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4pPr>
            <a:lvl5pPr lvl="4"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5pPr>
            <a:lvl6pPr lvl="5"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6pPr>
            <a:lvl7pPr lvl="6"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7pPr>
            <a:lvl8pPr lvl="7"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8pPr>
            <a:lvl9pPr lvl="8"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9pPr>
          </a:lstStyle>
          <a:p/>
        </p:txBody>
      </p:sp>
      <p:sp>
        <p:nvSpPr>
          <p:cNvPr id="76" name="Google Shape;76;p1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indent="-342900" lvl="1" marL="9144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indent="-342900" lvl="2" marL="13716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indent="-342900" lvl="3" marL="18288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indent="-342900" lvl="4" marL="22860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indent="-342900" lvl="5" marL="27432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indent="-342900" lvl="6" marL="32004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indent="-342900" lvl="7" marL="36576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indent="-342900" lvl="8" marL="41148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p:txBody>
      </p:sp>
      <p:sp>
        <p:nvSpPr>
          <p:cNvPr id="77" name="Google Shape;77;p1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lvl="0" rtl="0" algn="r">
              <a:buNone/>
              <a:defRPr sz="1000">
                <a:solidFill>
                  <a:srgbClr val="FFFFFF"/>
                </a:solidFill>
                <a:latin typeface="Oswald"/>
                <a:ea typeface="Oswald"/>
                <a:cs typeface="Oswald"/>
                <a:sym typeface="Oswald"/>
              </a:defRPr>
            </a:lvl1pPr>
            <a:lvl2pPr lvl="1" rtl="0" algn="r">
              <a:buNone/>
              <a:defRPr sz="1000">
                <a:solidFill>
                  <a:srgbClr val="FFFFFF"/>
                </a:solidFill>
                <a:latin typeface="Oswald"/>
                <a:ea typeface="Oswald"/>
                <a:cs typeface="Oswald"/>
                <a:sym typeface="Oswald"/>
              </a:defRPr>
            </a:lvl2pPr>
            <a:lvl3pPr lvl="2" rtl="0" algn="r">
              <a:buNone/>
              <a:defRPr sz="1000">
                <a:solidFill>
                  <a:srgbClr val="FFFFFF"/>
                </a:solidFill>
                <a:latin typeface="Oswald"/>
                <a:ea typeface="Oswald"/>
                <a:cs typeface="Oswald"/>
                <a:sym typeface="Oswald"/>
              </a:defRPr>
            </a:lvl3pPr>
            <a:lvl4pPr lvl="3" rtl="0" algn="r">
              <a:buNone/>
              <a:defRPr sz="1000">
                <a:solidFill>
                  <a:srgbClr val="FFFFFF"/>
                </a:solidFill>
                <a:latin typeface="Oswald"/>
                <a:ea typeface="Oswald"/>
                <a:cs typeface="Oswald"/>
                <a:sym typeface="Oswald"/>
              </a:defRPr>
            </a:lvl4pPr>
            <a:lvl5pPr lvl="4" rtl="0" algn="r">
              <a:buNone/>
              <a:defRPr sz="1000">
                <a:solidFill>
                  <a:srgbClr val="FFFFFF"/>
                </a:solidFill>
                <a:latin typeface="Oswald"/>
                <a:ea typeface="Oswald"/>
                <a:cs typeface="Oswald"/>
                <a:sym typeface="Oswald"/>
              </a:defRPr>
            </a:lvl5pPr>
            <a:lvl6pPr lvl="5" rtl="0" algn="r">
              <a:buNone/>
              <a:defRPr sz="1000">
                <a:solidFill>
                  <a:srgbClr val="FFFFFF"/>
                </a:solidFill>
                <a:latin typeface="Oswald"/>
                <a:ea typeface="Oswald"/>
                <a:cs typeface="Oswald"/>
                <a:sym typeface="Oswald"/>
              </a:defRPr>
            </a:lvl6pPr>
            <a:lvl7pPr lvl="6" rtl="0" algn="r">
              <a:buNone/>
              <a:defRPr sz="1000">
                <a:solidFill>
                  <a:srgbClr val="FFFFFF"/>
                </a:solidFill>
                <a:latin typeface="Oswald"/>
                <a:ea typeface="Oswald"/>
                <a:cs typeface="Oswald"/>
                <a:sym typeface="Oswald"/>
              </a:defRPr>
            </a:lvl7pPr>
            <a:lvl8pPr lvl="7" rtl="0" algn="r">
              <a:buNone/>
              <a:defRPr sz="1000">
                <a:solidFill>
                  <a:srgbClr val="FFFFFF"/>
                </a:solidFill>
                <a:latin typeface="Oswald"/>
                <a:ea typeface="Oswald"/>
                <a:cs typeface="Oswald"/>
                <a:sym typeface="Oswald"/>
              </a:defRPr>
            </a:lvl8pPr>
            <a:lvl9pPr lvl="8" rtl="0" algn="r">
              <a:buNone/>
              <a:defRPr sz="1000">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ctrTitle"/>
          </p:nvPr>
        </p:nvSpPr>
        <p:spPr>
          <a:xfrm>
            <a:off x="1766850" y="359425"/>
            <a:ext cx="5610300" cy="11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dk1"/>
                </a:solidFill>
              </a:rPr>
              <a:t>Posturainer</a:t>
            </a:r>
            <a:endParaRPr sz="7200">
              <a:solidFill>
                <a:schemeClr val="dk1"/>
              </a:solidFill>
            </a:endParaRPr>
          </a:p>
        </p:txBody>
      </p:sp>
      <p:sp>
        <p:nvSpPr>
          <p:cNvPr id="510" name="Google Shape;510;p25"/>
          <p:cNvSpPr txBox="1"/>
          <p:nvPr/>
        </p:nvSpPr>
        <p:spPr>
          <a:xfrm>
            <a:off x="148750" y="2801025"/>
            <a:ext cx="4994700" cy="234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2400">
                <a:latin typeface="Times New Roman"/>
                <a:ea typeface="Times New Roman"/>
                <a:cs typeface="Times New Roman"/>
                <a:sym typeface="Times New Roman"/>
              </a:rPr>
              <a:t>Team ADC2018111:</a:t>
            </a:r>
            <a:endParaRPr b="1" sz="2400">
              <a:latin typeface="Times New Roman"/>
              <a:ea typeface="Times New Roman"/>
              <a:cs typeface="Times New Roman"/>
              <a:sym typeface="Times New Roman"/>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2000">
                <a:latin typeface="Times New Roman"/>
                <a:ea typeface="Times New Roman"/>
                <a:cs typeface="Times New Roman"/>
                <a:sym typeface="Times New Roman"/>
              </a:rPr>
              <a:t>Sumedh Naik</a:t>
            </a:r>
            <a:endParaRPr sz="2000">
              <a:latin typeface="Times New Roman"/>
              <a:ea typeface="Times New Roman"/>
              <a:cs typeface="Times New Roman"/>
              <a:sym typeface="Times New Roman"/>
            </a:endParaRPr>
          </a:p>
          <a:p>
            <a:pPr indent="0" lvl="0" marL="0" rtl="0" algn="just">
              <a:spcBef>
                <a:spcPts val="0"/>
              </a:spcBef>
              <a:spcAft>
                <a:spcPts val="0"/>
              </a:spcAft>
              <a:buNone/>
            </a:pPr>
            <a:r>
              <a:rPr lang="en" sz="2000">
                <a:latin typeface="Times New Roman"/>
                <a:ea typeface="Times New Roman"/>
                <a:cs typeface="Times New Roman"/>
                <a:sym typeface="Times New Roman"/>
              </a:rPr>
              <a:t>Soham Jagtap</a:t>
            </a:r>
            <a:endParaRPr sz="2000">
              <a:latin typeface="Times New Roman"/>
              <a:ea typeface="Times New Roman"/>
              <a:cs typeface="Times New Roman"/>
              <a:sym typeface="Times New Roman"/>
            </a:endParaRPr>
          </a:p>
          <a:p>
            <a:pPr indent="0" lvl="0" marL="0" rtl="0" algn="just">
              <a:spcBef>
                <a:spcPts val="0"/>
              </a:spcBef>
              <a:spcAft>
                <a:spcPts val="0"/>
              </a:spcAft>
              <a:buNone/>
            </a:pPr>
            <a:r>
              <a:rPr lang="en" sz="2000">
                <a:solidFill>
                  <a:schemeClr val="dk1"/>
                </a:solidFill>
                <a:latin typeface="Times New Roman"/>
                <a:ea typeface="Times New Roman"/>
                <a:cs typeface="Times New Roman"/>
                <a:sym typeface="Times New Roman"/>
              </a:rPr>
              <a:t>Vedali Chaudhari</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2000">
                <a:latin typeface="Times New Roman"/>
                <a:ea typeface="Times New Roman"/>
                <a:cs typeface="Times New Roman"/>
                <a:sym typeface="Times New Roman"/>
              </a:rPr>
              <a:t>Sameep Pote</a:t>
            </a:r>
            <a:endParaRPr sz="2000">
              <a:latin typeface="Times New Roman"/>
              <a:ea typeface="Times New Roman"/>
              <a:cs typeface="Times New Roman"/>
              <a:sym typeface="Times New Roman"/>
            </a:endParaRPr>
          </a:p>
          <a:p>
            <a:pPr indent="0" lvl="0" marL="0" rtl="0" algn="just">
              <a:spcBef>
                <a:spcPts val="0"/>
              </a:spcBef>
              <a:spcAft>
                <a:spcPts val="0"/>
              </a:spcAft>
              <a:buNone/>
            </a:pPr>
            <a:r>
              <a:rPr b="1" lang="en" sz="2000">
                <a:latin typeface="Times New Roman"/>
                <a:ea typeface="Times New Roman"/>
                <a:cs typeface="Times New Roman"/>
                <a:sym typeface="Times New Roman"/>
              </a:rPr>
              <a:t>Mentor:</a:t>
            </a:r>
            <a:r>
              <a:rPr lang="en" sz="2000">
                <a:latin typeface="Times New Roman"/>
                <a:ea typeface="Times New Roman"/>
                <a:cs typeface="Times New Roman"/>
                <a:sym typeface="Times New Roman"/>
              </a:rPr>
              <a:t> Prof. Dayanand Ambavade</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4"/>
          <p:cNvSpPr txBox="1"/>
          <p:nvPr>
            <p:ph idx="4294967295" type="ctrTitle"/>
          </p:nvPr>
        </p:nvSpPr>
        <p:spPr>
          <a:xfrm>
            <a:off x="246700" y="176275"/>
            <a:ext cx="4983600" cy="83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Implementation</a:t>
            </a:r>
            <a:endParaRPr sz="4800">
              <a:latin typeface="Arial"/>
              <a:ea typeface="Arial"/>
              <a:cs typeface="Arial"/>
              <a:sym typeface="Arial"/>
            </a:endParaRPr>
          </a:p>
        </p:txBody>
      </p:sp>
      <p:sp>
        <p:nvSpPr>
          <p:cNvPr id="596" name="Google Shape;596;p34"/>
          <p:cNvSpPr txBox="1"/>
          <p:nvPr>
            <p:ph idx="4294967295" type="subTitle"/>
          </p:nvPr>
        </p:nvSpPr>
        <p:spPr>
          <a:xfrm>
            <a:off x="509950" y="1010275"/>
            <a:ext cx="8087400" cy="324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 </a:t>
            </a:r>
            <a:endParaRPr sz="1800"/>
          </a:p>
        </p:txBody>
      </p:sp>
      <p:sp>
        <p:nvSpPr>
          <p:cNvPr id="597" name="Google Shape;597;p34"/>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34"/>
          <p:cNvSpPr txBox="1"/>
          <p:nvPr/>
        </p:nvSpPr>
        <p:spPr>
          <a:xfrm>
            <a:off x="359425" y="977650"/>
            <a:ext cx="8254500" cy="340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b="1" lang="en" sz="1800" u="sng">
                <a:latin typeface="Times New Roman"/>
                <a:ea typeface="Times New Roman"/>
                <a:cs typeface="Times New Roman"/>
                <a:sym typeface="Times New Roman"/>
              </a:rPr>
              <a:t>Issues Faced</a:t>
            </a:r>
            <a:r>
              <a:rPr b="1" lang="en" sz="1800">
                <a:latin typeface="Times New Roman"/>
                <a:ea typeface="Times New Roman"/>
                <a:cs typeface="Times New Roman"/>
                <a:sym typeface="Times New Roman"/>
              </a:rPr>
              <a:t>:</a:t>
            </a:r>
            <a:r>
              <a:rPr lang="en" sz="1800">
                <a:latin typeface="Times New Roman"/>
                <a:ea typeface="Times New Roman"/>
                <a:cs typeface="Times New Roman"/>
                <a:sym typeface="Times New Roman"/>
              </a:rPr>
              <a:t> Main issue faced while implementation was Multiple Serial Communication at the same time. As we were using Accelerometer and Bluetooth module at the same time and both uses TX and RX for serial communication the signals sent by the sensors were getting interfered by each other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u="sng">
                <a:latin typeface="Times New Roman"/>
                <a:ea typeface="Times New Roman"/>
                <a:cs typeface="Times New Roman"/>
                <a:sym typeface="Times New Roman"/>
              </a:rPr>
              <a:t>Solution</a:t>
            </a:r>
            <a:r>
              <a:rPr b="1" lang="en" sz="1800">
                <a:latin typeface="Times New Roman"/>
                <a:ea typeface="Times New Roman"/>
                <a:cs typeface="Times New Roman"/>
                <a:sym typeface="Times New Roman"/>
              </a:rPr>
              <a:t>:</a:t>
            </a:r>
            <a:r>
              <a:rPr lang="en" sz="1800">
                <a:latin typeface="Times New Roman"/>
                <a:ea typeface="Times New Roman"/>
                <a:cs typeface="Times New Roman"/>
                <a:sym typeface="Times New Roman"/>
              </a:rPr>
              <a:t> It was resolved by changing the type of communication. The accelerometer used SDA pin to send data to the processor while the Bluetooth module continued using TX and RX for Serial Communication</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u="sng">
                <a:latin typeface="Times New Roman"/>
                <a:ea typeface="Times New Roman"/>
                <a:cs typeface="Times New Roman"/>
                <a:sym typeface="Times New Roman"/>
              </a:rPr>
              <a:t>Learning</a:t>
            </a:r>
            <a:r>
              <a:rPr b="1" lang="en" sz="1800">
                <a:latin typeface="Times New Roman"/>
                <a:ea typeface="Times New Roman"/>
                <a:cs typeface="Times New Roman"/>
                <a:sym typeface="Times New Roman"/>
              </a:rPr>
              <a:t>:</a:t>
            </a:r>
            <a:r>
              <a:rPr lang="en" sz="1800">
                <a:latin typeface="Times New Roman"/>
                <a:ea typeface="Times New Roman"/>
                <a:cs typeface="Times New Roman"/>
                <a:sym typeface="Times New Roman"/>
              </a:rPr>
              <a:t> a)Coding ARMS Processor using mbed</a:t>
            </a:r>
            <a:endParaRPr sz="1800">
              <a:latin typeface="Times New Roman"/>
              <a:ea typeface="Times New Roman"/>
              <a:cs typeface="Times New Roman"/>
              <a:sym typeface="Times New Roman"/>
            </a:endParaRPr>
          </a:p>
          <a:p>
            <a:pPr indent="0" lvl="0" marL="1371600" rtl="0" algn="l">
              <a:spcBef>
                <a:spcPts val="0"/>
              </a:spcBef>
              <a:spcAft>
                <a:spcPts val="0"/>
              </a:spcAft>
              <a:buNone/>
            </a:pPr>
            <a:r>
              <a:rPr lang="en" sz="1800">
                <a:latin typeface="Times New Roman"/>
                <a:ea typeface="Times New Roman"/>
                <a:cs typeface="Times New Roman"/>
                <a:sym typeface="Times New Roman"/>
              </a:rPr>
              <a:t>  b)Android Application Development</a:t>
            </a:r>
            <a:endParaRPr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5"/>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04" name="Google Shape;604;p35"/>
          <p:cNvSpPr txBox="1"/>
          <p:nvPr/>
        </p:nvSpPr>
        <p:spPr>
          <a:xfrm>
            <a:off x="205075" y="-27675"/>
            <a:ext cx="40506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CEF6"/>
                </a:solidFill>
              </a:rPr>
              <a:t>VALIDATION</a:t>
            </a:r>
            <a:endParaRPr b="1" sz="4800">
              <a:solidFill>
                <a:srgbClr val="00CEF6"/>
              </a:solidFill>
            </a:endParaRPr>
          </a:p>
        </p:txBody>
      </p:sp>
      <p:pic>
        <p:nvPicPr>
          <p:cNvPr id="605" name="Google Shape;605;p35"/>
          <p:cNvPicPr preferRelativeResize="0"/>
          <p:nvPr/>
        </p:nvPicPr>
        <p:blipFill>
          <a:blip r:embed="rId3">
            <a:alphaModFix/>
          </a:blip>
          <a:stretch>
            <a:fillRect/>
          </a:stretch>
        </p:blipFill>
        <p:spPr>
          <a:xfrm>
            <a:off x="674050" y="936775"/>
            <a:ext cx="2645400" cy="3527200"/>
          </a:xfrm>
          <a:prstGeom prst="rect">
            <a:avLst/>
          </a:prstGeom>
          <a:noFill/>
          <a:ln>
            <a:noFill/>
          </a:ln>
        </p:spPr>
      </p:pic>
      <p:sp>
        <p:nvSpPr>
          <p:cNvPr id="606" name="Google Shape;606;p35"/>
          <p:cNvSpPr txBox="1"/>
          <p:nvPr/>
        </p:nvSpPr>
        <p:spPr>
          <a:xfrm>
            <a:off x="3507500" y="985425"/>
            <a:ext cx="5636400" cy="392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a:t>
            </a:r>
            <a:r>
              <a:rPr lang="en" sz="1800">
                <a:latin typeface="Times New Roman"/>
                <a:ea typeface="Times New Roman"/>
                <a:cs typeface="Times New Roman"/>
                <a:sym typeface="Times New Roman"/>
              </a:rPr>
              <a:t>nce </a:t>
            </a:r>
            <a:r>
              <a:rPr lang="en" sz="1800">
                <a:latin typeface="Times New Roman"/>
                <a:ea typeface="Times New Roman"/>
                <a:cs typeface="Times New Roman"/>
                <a:sym typeface="Times New Roman"/>
              </a:rPr>
              <a:t>calibrated,</a:t>
            </a:r>
            <a:r>
              <a:rPr lang="en" sz="1800">
                <a:latin typeface="Times New Roman"/>
                <a:ea typeface="Times New Roman"/>
                <a:cs typeface="Times New Roman"/>
                <a:sym typeface="Times New Roman"/>
              </a:rPr>
              <a:t> it considers that base position as reference.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Deviation beyond a threshold will lead to a vibration.</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It continues until the person returns to a safe posture.</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device was tried on a person and the results were shown in the video sent during the previous round.</a:t>
            </a:r>
            <a:endParaRPr sz="1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ph type="title"/>
          </p:nvPr>
        </p:nvSpPr>
        <p:spPr>
          <a:xfrm>
            <a:off x="-118425" y="164975"/>
            <a:ext cx="57081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SUSTAINABILITY</a:t>
            </a:r>
            <a:endParaRPr sz="4800">
              <a:latin typeface="Arial"/>
              <a:ea typeface="Arial"/>
              <a:cs typeface="Arial"/>
              <a:sym typeface="Arial"/>
            </a:endParaRPr>
          </a:p>
        </p:txBody>
      </p:sp>
      <p:sp>
        <p:nvSpPr>
          <p:cNvPr id="612" name="Google Shape;612;p36"/>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36"/>
          <p:cNvSpPr txBox="1"/>
          <p:nvPr/>
        </p:nvSpPr>
        <p:spPr>
          <a:xfrm>
            <a:off x="107850" y="804575"/>
            <a:ext cx="8845200" cy="334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a:t>
            </a:r>
            <a:r>
              <a:rPr lang="en" sz="1800">
                <a:latin typeface="Times New Roman"/>
                <a:ea typeface="Times New Roman"/>
                <a:cs typeface="Times New Roman"/>
                <a:sym typeface="Times New Roman"/>
              </a:rPr>
              <a:t>mploys a low power sensor and motor circuit, thus making it economically more viable.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With an expected boom in the silicon industry in India, Posturainer has a promising future.</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working can be carried out smoothly irrespective of user’s age due to the real-time calibration of the device. </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With higher business prospects and a stronger sustainability, Posturainer will certainly attract capital investments. </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Easy installation and error free working will serve as a great help to the society.</a:t>
            </a: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7"/>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37"/>
          <p:cNvPicPr preferRelativeResize="0"/>
          <p:nvPr/>
        </p:nvPicPr>
        <p:blipFill rotWithShape="1">
          <a:blip r:embed="rId3">
            <a:alphaModFix/>
          </a:blip>
          <a:srcRect b="7363" l="6732" r="32172" t="6519"/>
          <a:stretch/>
        </p:blipFill>
        <p:spPr>
          <a:xfrm>
            <a:off x="2624775" y="416575"/>
            <a:ext cx="3849362" cy="3703844"/>
          </a:xfrm>
          <a:prstGeom prst="rect">
            <a:avLst/>
          </a:prstGeom>
          <a:noFill/>
          <a:ln>
            <a:noFill/>
          </a:ln>
        </p:spPr>
      </p:pic>
      <p:sp>
        <p:nvSpPr>
          <p:cNvPr id="620" name="Google Shape;620;p37"/>
          <p:cNvSpPr/>
          <p:nvPr/>
        </p:nvSpPr>
        <p:spPr>
          <a:xfrm flipH="1">
            <a:off x="6839550" y="2252588"/>
            <a:ext cx="715200" cy="184200"/>
          </a:xfrm>
          <a:prstGeom prst="lef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675550" y="229525"/>
            <a:ext cx="1171200" cy="11781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46450" y="1671950"/>
            <a:ext cx="1171200" cy="1178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660550" y="3190575"/>
            <a:ext cx="1262400" cy="11613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7370575" y="202900"/>
            <a:ext cx="1262400" cy="11781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9999"/>
              </a:highlight>
            </a:endParaRPr>
          </a:p>
        </p:txBody>
      </p:sp>
      <p:sp>
        <p:nvSpPr>
          <p:cNvPr id="625" name="Google Shape;625;p37"/>
          <p:cNvSpPr/>
          <p:nvPr/>
        </p:nvSpPr>
        <p:spPr>
          <a:xfrm>
            <a:off x="7700150" y="1595750"/>
            <a:ext cx="1405200" cy="13092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7360975" y="3249900"/>
            <a:ext cx="1339500" cy="1178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flipH="1" rot="655691">
            <a:off x="6438940" y="3591781"/>
            <a:ext cx="715271" cy="184274"/>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flipH="1" rot="-491884">
            <a:off x="6191061" y="729050"/>
            <a:ext cx="715310" cy="184301"/>
          </a:xfrm>
          <a:prstGeom prst="lef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rot="519617">
            <a:off x="2285672" y="729102"/>
            <a:ext cx="715255" cy="18418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1747875" y="2252600"/>
            <a:ext cx="715200" cy="184200"/>
          </a:xfrm>
          <a:prstGeom prst="lef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rot="-871912">
            <a:off x="2145793" y="3616213"/>
            <a:ext cx="714973" cy="184382"/>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txBox="1"/>
          <p:nvPr/>
        </p:nvSpPr>
        <p:spPr>
          <a:xfrm>
            <a:off x="690400" y="474175"/>
            <a:ext cx="12624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Limited resources used</a:t>
            </a:r>
            <a:endParaRPr>
              <a:latin typeface="Times New Roman"/>
              <a:ea typeface="Times New Roman"/>
              <a:cs typeface="Times New Roman"/>
              <a:sym typeface="Times New Roman"/>
            </a:endParaRPr>
          </a:p>
        </p:txBody>
      </p:sp>
      <p:sp>
        <p:nvSpPr>
          <p:cNvPr id="633" name="Google Shape;633;p37"/>
          <p:cNvSpPr txBox="1"/>
          <p:nvPr/>
        </p:nvSpPr>
        <p:spPr>
          <a:xfrm>
            <a:off x="7518775" y="279100"/>
            <a:ext cx="10380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Long life and high economic feasibility</a:t>
            </a:r>
            <a:endParaRPr>
              <a:latin typeface="Source Sans Pro"/>
              <a:ea typeface="Source Sans Pro"/>
              <a:cs typeface="Source Sans Pro"/>
              <a:sym typeface="Source Sans Pro"/>
            </a:endParaRPr>
          </a:p>
        </p:txBody>
      </p:sp>
      <p:sp>
        <p:nvSpPr>
          <p:cNvPr id="634" name="Google Shape;634;p37"/>
          <p:cNvSpPr txBox="1"/>
          <p:nvPr/>
        </p:nvSpPr>
        <p:spPr>
          <a:xfrm>
            <a:off x="7518775" y="3367500"/>
            <a:ext cx="12624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Reduces risk of back related diseases</a:t>
            </a:r>
            <a:endParaRPr>
              <a:latin typeface="Source Sans Pro"/>
              <a:ea typeface="Source Sans Pro"/>
              <a:cs typeface="Source Sans Pro"/>
              <a:sym typeface="Source Sans Pro"/>
            </a:endParaRPr>
          </a:p>
        </p:txBody>
      </p:sp>
      <p:sp>
        <p:nvSpPr>
          <p:cNvPr id="635" name="Google Shape;635;p37"/>
          <p:cNvSpPr txBox="1"/>
          <p:nvPr/>
        </p:nvSpPr>
        <p:spPr>
          <a:xfrm>
            <a:off x="508150" y="1933450"/>
            <a:ext cx="8055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36" name="Google Shape;636;p37"/>
          <p:cNvSpPr txBox="1"/>
          <p:nvPr/>
        </p:nvSpPr>
        <p:spPr>
          <a:xfrm>
            <a:off x="776200" y="3375675"/>
            <a:ext cx="10380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Affordable  and easy to use</a:t>
            </a:r>
            <a:endParaRPr>
              <a:latin typeface="Source Sans Pro"/>
              <a:ea typeface="Source Sans Pro"/>
              <a:cs typeface="Source Sans Pro"/>
              <a:sym typeface="Source Sans Pro"/>
            </a:endParaRPr>
          </a:p>
        </p:txBody>
      </p:sp>
      <p:sp>
        <p:nvSpPr>
          <p:cNvPr id="637" name="Google Shape;637;p37"/>
          <p:cNvSpPr txBox="1"/>
          <p:nvPr/>
        </p:nvSpPr>
        <p:spPr>
          <a:xfrm>
            <a:off x="508150" y="1730475"/>
            <a:ext cx="10380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Corrects and trains your Body posture</a:t>
            </a:r>
            <a:endParaRPr>
              <a:latin typeface="Source Sans Pro"/>
              <a:ea typeface="Source Sans Pro"/>
              <a:cs typeface="Source Sans Pro"/>
              <a:sym typeface="Source Sans Pro"/>
            </a:endParaRPr>
          </a:p>
        </p:txBody>
      </p:sp>
      <p:sp>
        <p:nvSpPr>
          <p:cNvPr id="638" name="Google Shape;638;p37"/>
          <p:cNvSpPr txBox="1"/>
          <p:nvPr/>
        </p:nvSpPr>
        <p:spPr>
          <a:xfrm>
            <a:off x="7709050" y="1726825"/>
            <a:ext cx="15084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Independent of environmental changes, human errors.</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8"/>
          <p:cNvSpPr txBox="1"/>
          <p:nvPr>
            <p:ph type="title"/>
          </p:nvPr>
        </p:nvSpPr>
        <p:spPr>
          <a:xfrm>
            <a:off x="211875" y="341650"/>
            <a:ext cx="6996600" cy="60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Arial"/>
                <a:ea typeface="Arial"/>
                <a:cs typeface="Arial"/>
                <a:sym typeface="Arial"/>
              </a:rPr>
              <a:t>SOCIAL IMPACT</a:t>
            </a:r>
            <a:endParaRPr sz="4800">
              <a:latin typeface="Arial"/>
              <a:ea typeface="Arial"/>
              <a:cs typeface="Arial"/>
              <a:sym typeface="Arial"/>
            </a:endParaRPr>
          </a:p>
        </p:txBody>
      </p:sp>
      <p:sp>
        <p:nvSpPr>
          <p:cNvPr id="644" name="Google Shape;644;p38"/>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45" name="Google Shape;645;p38"/>
          <p:cNvSpPr txBox="1"/>
          <p:nvPr/>
        </p:nvSpPr>
        <p:spPr>
          <a:xfrm>
            <a:off x="4329175" y="872650"/>
            <a:ext cx="4967100" cy="35208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Posture correction will address the issues related to the back.</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Train people to maintain correct postures </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Increases their self-esteem and makes them feel assertive.</a:t>
            </a:r>
            <a:br>
              <a:rPr lang="en" sz="1800">
                <a:solidFill>
                  <a:schemeClr val="dk1"/>
                </a:solidFill>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914400" rtl="0" algn="l">
              <a:spcBef>
                <a:spcPts val="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A</a:t>
            </a:r>
            <a:r>
              <a:rPr lang="en" sz="1800">
                <a:solidFill>
                  <a:schemeClr val="dk1"/>
                </a:solidFill>
                <a:latin typeface="Times New Roman"/>
                <a:ea typeface="Times New Roman"/>
                <a:cs typeface="Times New Roman"/>
                <a:sym typeface="Times New Roman"/>
              </a:rPr>
              <a:t>ims at improving the health of the society and creating a healthy corporate and domestic workspace.</a:t>
            </a:r>
            <a:endParaRPr sz="1800">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pic>
        <p:nvPicPr>
          <p:cNvPr id="646" name="Google Shape;646;p38"/>
          <p:cNvPicPr preferRelativeResize="0"/>
          <p:nvPr/>
        </p:nvPicPr>
        <p:blipFill rotWithShape="1">
          <a:blip r:embed="rId3">
            <a:alphaModFix/>
          </a:blip>
          <a:srcRect b="30112" l="23481" r="24234" t="26975"/>
          <a:stretch/>
        </p:blipFill>
        <p:spPr>
          <a:xfrm>
            <a:off x="288075" y="805600"/>
            <a:ext cx="4331200" cy="1998626"/>
          </a:xfrm>
          <a:prstGeom prst="rect">
            <a:avLst/>
          </a:prstGeom>
          <a:noFill/>
          <a:ln>
            <a:noFill/>
          </a:ln>
        </p:spPr>
      </p:pic>
      <p:pic>
        <p:nvPicPr>
          <p:cNvPr id="647" name="Google Shape;647;p38"/>
          <p:cNvPicPr preferRelativeResize="0"/>
          <p:nvPr/>
        </p:nvPicPr>
        <p:blipFill rotWithShape="1">
          <a:blip r:embed="rId4">
            <a:alphaModFix/>
          </a:blip>
          <a:srcRect b="23669" l="23331" r="23702" t="33796"/>
          <a:stretch/>
        </p:blipFill>
        <p:spPr>
          <a:xfrm>
            <a:off x="336925" y="2615400"/>
            <a:ext cx="4275901" cy="19306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9"/>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39"/>
          <p:cNvSpPr txBox="1"/>
          <p:nvPr>
            <p:ph type="title"/>
          </p:nvPr>
        </p:nvSpPr>
        <p:spPr>
          <a:xfrm>
            <a:off x="-42225" y="164975"/>
            <a:ext cx="47718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SCALABILITY</a:t>
            </a:r>
            <a:endParaRPr sz="4800">
              <a:latin typeface="Arial"/>
              <a:ea typeface="Arial"/>
              <a:cs typeface="Arial"/>
              <a:sym typeface="Arial"/>
            </a:endParaRPr>
          </a:p>
        </p:txBody>
      </p:sp>
      <p:sp>
        <p:nvSpPr>
          <p:cNvPr id="654" name="Google Shape;654;p39"/>
          <p:cNvSpPr txBox="1"/>
          <p:nvPr/>
        </p:nvSpPr>
        <p:spPr>
          <a:xfrm>
            <a:off x="274500" y="780825"/>
            <a:ext cx="8675700" cy="348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 recent study shows that more than 80% of the people across all age groups are willing to buy the product.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product has its applications in all domains and can be effectively marketed to attain a wide growth. Here are a few channels which will be used for the same:</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Medical practitioners and orthopedic surgeons.</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B2C marketing.</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Online Branding and sales.</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Programming and software companies. </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Educational Institutions.</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Search Engine Optimization (SEO).</a:t>
            </a:r>
            <a:endParaRPr sz="1800">
              <a:latin typeface="Times New Roman"/>
              <a:ea typeface="Times New Roman"/>
              <a:cs typeface="Times New Roman"/>
              <a:sym typeface="Times New Roman"/>
            </a:endParaRPr>
          </a:p>
          <a:p>
            <a:pPr indent="-342900" lvl="1" marL="8001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Social Media Branding and AdSense.</a:t>
            </a:r>
            <a:endParaRPr sz="1800">
              <a:latin typeface="Times New Roman"/>
              <a:ea typeface="Times New Roman"/>
              <a:cs typeface="Times New Roman"/>
              <a:sym typeface="Times New Roman"/>
            </a:endParaRPr>
          </a:p>
        </p:txBody>
      </p:sp>
      <p:pic>
        <p:nvPicPr>
          <p:cNvPr id="655" name="Google Shape;655;p39"/>
          <p:cNvPicPr preferRelativeResize="0"/>
          <p:nvPr/>
        </p:nvPicPr>
        <p:blipFill rotWithShape="1">
          <a:blip r:embed="rId3">
            <a:alphaModFix/>
          </a:blip>
          <a:srcRect b="23218" l="23580" r="31961" t="35075"/>
          <a:stretch/>
        </p:blipFill>
        <p:spPr>
          <a:xfrm>
            <a:off x="4796475" y="2261500"/>
            <a:ext cx="4244702" cy="229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0"/>
          <p:cNvSpPr txBox="1"/>
          <p:nvPr>
            <p:ph type="title"/>
          </p:nvPr>
        </p:nvSpPr>
        <p:spPr>
          <a:xfrm>
            <a:off x="133350" y="253125"/>
            <a:ext cx="45915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WHAT NEXT ?</a:t>
            </a:r>
            <a:endParaRPr sz="4800">
              <a:latin typeface="Arial"/>
              <a:ea typeface="Arial"/>
              <a:cs typeface="Arial"/>
              <a:sym typeface="Arial"/>
            </a:endParaRPr>
          </a:p>
        </p:txBody>
      </p:sp>
      <p:sp>
        <p:nvSpPr>
          <p:cNvPr id="661" name="Google Shape;661;p40"/>
          <p:cNvSpPr/>
          <p:nvPr/>
        </p:nvSpPr>
        <p:spPr>
          <a:xfrm>
            <a:off x="385350" y="3427900"/>
            <a:ext cx="2687400" cy="818100"/>
          </a:xfrm>
          <a:prstGeom prst="homePlate">
            <a:avLst>
              <a:gd fmla="val 30129" name="adj"/>
            </a:avLst>
          </a:prstGeom>
          <a:solidFill>
            <a:srgbClr val="AFF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Mobile Application</a:t>
            </a:r>
            <a:endParaRPr sz="1800">
              <a:latin typeface="Times New Roman"/>
              <a:ea typeface="Times New Roman"/>
              <a:cs typeface="Times New Roman"/>
              <a:sym typeface="Times New Roman"/>
            </a:endParaRPr>
          </a:p>
        </p:txBody>
      </p:sp>
      <p:sp>
        <p:nvSpPr>
          <p:cNvPr id="662" name="Google Shape;662;p40"/>
          <p:cNvSpPr/>
          <p:nvPr/>
        </p:nvSpPr>
        <p:spPr>
          <a:xfrm>
            <a:off x="3153900" y="3427900"/>
            <a:ext cx="2596800" cy="818100"/>
          </a:xfrm>
          <a:prstGeom prst="chevron">
            <a:avLst>
              <a:gd fmla="val 29853" name="adj"/>
            </a:avLst>
          </a:prstGeom>
          <a:solidFill>
            <a:srgbClr val="00C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Compatible for all</a:t>
            </a:r>
            <a:endParaRPr b="1" sz="1800">
              <a:latin typeface="Times New Roman"/>
              <a:ea typeface="Times New Roman"/>
              <a:cs typeface="Times New Roman"/>
              <a:sym typeface="Times New Roman"/>
            </a:endParaRPr>
          </a:p>
        </p:txBody>
      </p:sp>
      <p:sp>
        <p:nvSpPr>
          <p:cNvPr id="663" name="Google Shape;663;p40"/>
          <p:cNvSpPr/>
          <p:nvPr/>
        </p:nvSpPr>
        <p:spPr>
          <a:xfrm>
            <a:off x="5832000" y="3427900"/>
            <a:ext cx="2862000" cy="818100"/>
          </a:xfrm>
          <a:prstGeom prst="chevron">
            <a:avLst>
              <a:gd fmla="val 29853"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More Compact</a:t>
            </a:r>
            <a:endParaRPr b="1" sz="1800">
              <a:latin typeface="Times New Roman"/>
              <a:ea typeface="Times New Roman"/>
              <a:cs typeface="Times New Roman"/>
              <a:sym typeface="Times New Roman"/>
            </a:endParaRPr>
          </a:p>
        </p:txBody>
      </p:sp>
      <p:sp>
        <p:nvSpPr>
          <p:cNvPr id="664" name="Google Shape;664;p4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40"/>
          <p:cNvSpPr txBox="1"/>
          <p:nvPr/>
        </p:nvSpPr>
        <p:spPr>
          <a:xfrm>
            <a:off x="385500" y="1097825"/>
            <a:ext cx="2687400" cy="20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Provides a detailed analysis of the training period.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Machine Learning can also be employed to design training programs for the user.</a:t>
            </a:r>
            <a:endParaRPr sz="1800">
              <a:latin typeface="Times New Roman"/>
              <a:ea typeface="Times New Roman"/>
              <a:cs typeface="Times New Roman"/>
              <a:sym typeface="Times New Roman"/>
            </a:endParaRPr>
          </a:p>
        </p:txBody>
      </p:sp>
      <p:sp>
        <p:nvSpPr>
          <p:cNvPr id="666" name="Google Shape;666;p40"/>
          <p:cNvSpPr txBox="1"/>
          <p:nvPr/>
        </p:nvSpPr>
        <p:spPr>
          <a:xfrm>
            <a:off x="3153900" y="1071200"/>
            <a:ext cx="2596800" cy="204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T</a:t>
            </a:r>
            <a:r>
              <a:rPr lang="en" sz="1800">
                <a:latin typeface="Times New Roman"/>
                <a:ea typeface="Times New Roman"/>
                <a:cs typeface="Times New Roman"/>
                <a:sym typeface="Times New Roman"/>
              </a:rPr>
              <a:t>raining programs with an aim at restricting further damage and thus helps them live a stable life ahead.</a:t>
            </a:r>
            <a:endParaRPr sz="1800">
              <a:latin typeface="Times New Roman"/>
              <a:ea typeface="Times New Roman"/>
              <a:cs typeface="Times New Roman"/>
              <a:sym typeface="Times New Roman"/>
            </a:endParaRPr>
          </a:p>
        </p:txBody>
      </p:sp>
      <p:sp>
        <p:nvSpPr>
          <p:cNvPr id="667" name="Google Shape;667;p40"/>
          <p:cNvSpPr txBox="1"/>
          <p:nvPr/>
        </p:nvSpPr>
        <p:spPr>
          <a:xfrm>
            <a:off x="5831975" y="1110225"/>
            <a:ext cx="2862000" cy="209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Times New Roman"/>
                <a:ea typeface="Times New Roman"/>
                <a:cs typeface="Times New Roman"/>
                <a:sym typeface="Times New Roman"/>
              </a:rPr>
              <a:t>Customizing our own boards with an inbuilt battery source will reduce bulkiness as well as cost, thus making it more compact</a:t>
            </a:r>
            <a:endParaRPr sz="1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1379650" y="0"/>
            <a:ext cx="6996600" cy="9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OBJECTIVE</a:t>
            </a:r>
            <a:endParaRPr sz="4800">
              <a:latin typeface="Arial"/>
              <a:ea typeface="Arial"/>
              <a:cs typeface="Arial"/>
              <a:sym typeface="Arial"/>
            </a:endParaRPr>
          </a:p>
        </p:txBody>
      </p:sp>
      <p:sp>
        <p:nvSpPr>
          <p:cNvPr id="516" name="Google Shape;516;p26"/>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26"/>
          <p:cNvSpPr txBox="1"/>
          <p:nvPr/>
        </p:nvSpPr>
        <p:spPr>
          <a:xfrm>
            <a:off x="560100" y="1034850"/>
            <a:ext cx="8023800" cy="3321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An innovative way to tackle the increasing problem of improper postures.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To condition the muscles eventually leading to a habit of proper posture.</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Timely alerts and warnings. </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Detailed analysis and performance report.</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Source Sans Pro"/>
              <a:buChar char="●"/>
            </a:pPr>
            <a:r>
              <a:rPr lang="en" sz="1800">
                <a:latin typeface="Times New Roman"/>
                <a:ea typeface="Times New Roman"/>
                <a:cs typeface="Times New Roman"/>
                <a:sym typeface="Times New Roman"/>
              </a:rPr>
              <a:t>To ensure healthy sitting habits and a backache-free </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society</a:t>
            </a:r>
            <a:r>
              <a:rPr lang="en" sz="1800">
                <a:latin typeface="Source Sans Pro"/>
                <a:ea typeface="Source Sans Pro"/>
                <a:cs typeface="Source Sans Pro"/>
                <a:sym typeface="Source Sans Pro"/>
              </a:rPr>
              <a:t>. </a:t>
            </a:r>
            <a:endParaRPr sz="1800">
              <a:latin typeface="Source Sans Pro"/>
              <a:ea typeface="Source Sans Pro"/>
              <a:cs typeface="Source Sans Pro"/>
              <a:sym typeface="Source Sans Pro"/>
            </a:endParaRPr>
          </a:p>
        </p:txBody>
      </p:sp>
      <p:pic>
        <p:nvPicPr>
          <p:cNvPr id="518" name="Google Shape;518;p26"/>
          <p:cNvPicPr preferRelativeResize="0"/>
          <p:nvPr/>
        </p:nvPicPr>
        <p:blipFill rotWithShape="1">
          <a:blip r:embed="rId3">
            <a:alphaModFix/>
          </a:blip>
          <a:srcRect b="6169" l="3943" r="40516" t="13496"/>
          <a:stretch/>
        </p:blipFill>
        <p:spPr>
          <a:xfrm>
            <a:off x="6094650" y="2136225"/>
            <a:ext cx="2474699" cy="2067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7"/>
          <p:cNvSpPr txBox="1"/>
          <p:nvPr>
            <p:ph idx="4294967295" type="ctrTitle"/>
          </p:nvPr>
        </p:nvSpPr>
        <p:spPr>
          <a:xfrm>
            <a:off x="-726825" y="161075"/>
            <a:ext cx="5204400" cy="94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THE NEED</a:t>
            </a:r>
            <a:endParaRPr sz="4800">
              <a:latin typeface="Arial"/>
              <a:ea typeface="Arial"/>
              <a:cs typeface="Arial"/>
              <a:sym typeface="Arial"/>
            </a:endParaRPr>
          </a:p>
        </p:txBody>
      </p:sp>
      <p:sp>
        <p:nvSpPr>
          <p:cNvPr id="524" name="Google Shape;524;p27"/>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27"/>
          <p:cNvPicPr preferRelativeResize="0"/>
          <p:nvPr/>
        </p:nvPicPr>
        <p:blipFill rotWithShape="1">
          <a:blip r:embed="rId3">
            <a:alphaModFix/>
          </a:blip>
          <a:srcRect b="0" l="34393" r="38288" t="0"/>
          <a:stretch/>
        </p:blipFill>
        <p:spPr>
          <a:xfrm>
            <a:off x="719925" y="1165025"/>
            <a:ext cx="1732424" cy="3094400"/>
          </a:xfrm>
          <a:prstGeom prst="rect">
            <a:avLst/>
          </a:prstGeom>
          <a:noFill/>
          <a:ln>
            <a:noFill/>
          </a:ln>
        </p:spPr>
      </p:pic>
      <p:sp>
        <p:nvSpPr>
          <p:cNvPr id="526" name="Google Shape;526;p27"/>
          <p:cNvSpPr txBox="1"/>
          <p:nvPr/>
        </p:nvSpPr>
        <p:spPr>
          <a:xfrm>
            <a:off x="2216675" y="1409250"/>
            <a:ext cx="6903300" cy="2697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A good stance reflects a proper state of mind.</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sz="1800">
                <a:solidFill>
                  <a:schemeClr val="dk1"/>
                </a:solidFill>
                <a:latin typeface="Times New Roman"/>
                <a:ea typeface="Times New Roman"/>
                <a:cs typeface="Times New Roman"/>
                <a:sym typeface="Times New Roman"/>
              </a:rPr>
              <a:t>An upright posture makes you appear more confident, taller and thinner.</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Times New Roman"/>
                <a:ea typeface="Times New Roman"/>
                <a:cs typeface="Times New Roman"/>
                <a:sym typeface="Times New Roman"/>
              </a:rPr>
              <a:t>Slouching affects the transport of oxygen within the body, resulting in weight gain and fatigue</a:t>
            </a:r>
            <a:r>
              <a:rPr lang="en" sz="1800">
                <a:solidFill>
                  <a:schemeClr val="dk1"/>
                </a:solidFill>
                <a:latin typeface="Source Sans Pro"/>
                <a:ea typeface="Source Sans Pro"/>
                <a:cs typeface="Source Sans Pro"/>
                <a:sym typeface="Source Sans Pro"/>
              </a:rPr>
              <a: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8"/>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32" name="Google Shape;532;p28"/>
          <p:cNvSpPr txBox="1"/>
          <p:nvPr/>
        </p:nvSpPr>
        <p:spPr>
          <a:xfrm>
            <a:off x="295625" y="242650"/>
            <a:ext cx="8330700" cy="341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Font typeface="Times New Roman"/>
              <a:buChar char="●"/>
            </a:pPr>
            <a:r>
              <a:rPr lang="en" sz="1800">
                <a:latin typeface="Times New Roman"/>
                <a:ea typeface="Times New Roman"/>
                <a:cs typeface="Times New Roman"/>
                <a:sym typeface="Times New Roman"/>
              </a:rPr>
              <a:t>Once the bending of the spine starts, it takes more efforts and pain to attain normalcy. </a:t>
            </a:r>
            <a:endParaRPr sz="1800">
              <a:highlight>
                <a:schemeClr val="lt1"/>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highlight>
                  <a:schemeClr val="lt1"/>
                </a:highlight>
                <a:latin typeface="Times New Roman"/>
                <a:ea typeface="Times New Roman"/>
                <a:cs typeface="Times New Roman"/>
                <a:sym typeface="Times New Roman"/>
              </a:rPr>
              <a:t>Sitting for long hours takes a toll on postures and in turn results in backaches.</a:t>
            </a:r>
            <a:endParaRPr sz="1800">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highlight>
                  <a:schemeClr val="lt1"/>
                </a:highlight>
                <a:latin typeface="Times New Roman"/>
                <a:ea typeface="Times New Roman"/>
                <a:cs typeface="Times New Roman"/>
                <a:sym typeface="Times New Roman"/>
              </a:rPr>
              <a:t>Inactiveness or over-relaxation leads to a loss in muscle tone, especially in torso, abs and core. </a:t>
            </a:r>
            <a:endParaRPr sz="1800">
              <a:highlight>
                <a:schemeClr val="lt1"/>
              </a:highlight>
              <a:latin typeface="Times New Roman"/>
              <a:ea typeface="Times New Roman"/>
              <a:cs typeface="Times New Roman"/>
              <a:sym typeface="Times New Roman"/>
            </a:endParaRPr>
          </a:p>
          <a:p>
            <a:pPr indent="0" lvl="0" marL="1371600" rtl="0" algn="l">
              <a:spcBef>
                <a:spcPts val="600"/>
              </a:spcBef>
              <a:spcAft>
                <a:spcPts val="0"/>
              </a:spcAft>
              <a:buNone/>
            </a:pPr>
            <a:r>
              <a:t/>
            </a:r>
            <a:endParaRPr sz="1800">
              <a:highlight>
                <a:schemeClr val="lt1"/>
              </a:highlight>
              <a:latin typeface="Source Sans Pro"/>
              <a:ea typeface="Source Sans Pro"/>
              <a:cs typeface="Source Sans Pro"/>
              <a:sym typeface="Source Sans Pro"/>
            </a:endParaRPr>
          </a:p>
          <a:p>
            <a:pPr indent="0" lvl="0" marL="1371600" rtl="0" algn="l">
              <a:spcBef>
                <a:spcPts val="600"/>
              </a:spcBef>
              <a:spcAft>
                <a:spcPts val="0"/>
              </a:spcAft>
              <a:buNone/>
            </a:pPr>
            <a:r>
              <a:t/>
            </a:r>
            <a:endParaRPr i="1" sz="1350">
              <a:highlight>
                <a:schemeClr val="lt1"/>
              </a:highlight>
              <a:latin typeface="Georgia"/>
              <a:ea typeface="Georgia"/>
              <a:cs typeface="Georgia"/>
              <a:sym typeface="Georgia"/>
            </a:endParaRPr>
          </a:p>
          <a:p>
            <a:pPr indent="0" lvl="0" marL="1371600" rtl="0" algn="l">
              <a:spcBef>
                <a:spcPts val="600"/>
              </a:spcBef>
              <a:spcAft>
                <a:spcPts val="0"/>
              </a:spcAft>
              <a:buNone/>
            </a:pPr>
            <a:r>
              <a:t/>
            </a:r>
            <a:endParaRPr i="1" sz="1800">
              <a:highlight>
                <a:schemeClr val="lt1"/>
              </a:highlight>
              <a:latin typeface="Georgia"/>
              <a:ea typeface="Georgia"/>
              <a:cs typeface="Georgia"/>
              <a:sym typeface="Georgia"/>
            </a:endParaRPr>
          </a:p>
          <a:p>
            <a:pPr indent="0" lvl="0" marL="0" rtl="0" algn="ctr">
              <a:spcBef>
                <a:spcPts val="600"/>
              </a:spcBef>
              <a:spcAft>
                <a:spcPts val="0"/>
              </a:spcAft>
              <a:buNone/>
            </a:pPr>
            <a:r>
              <a:t/>
            </a:r>
            <a:endParaRPr b="1" i="1" sz="1800">
              <a:highlight>
                <a:schemeClr val="lt1"/>
              </a:highlight>
              <a:latin typeface="Georgia"/>
              <a:ea typeface="Georgia"/>
              <a:cs typeface="Georgia"/>
              <a:sym typeface="Georgia"/>
            </a:endParaRPr>
          </a:p>
          <a:p>
            <a:pPr indent="0" lvl="0" marL="0" rtl="0" algn="l">
              <a:spcBef>
                <a:spcPts val="600"/>
              </a:spcBef>
              <a:spcAft>
                <a:spcPts val="0"/>
              </a:spcAft>
              <a:buNone/>
            </a:pPr>
            <a:r>
              <a:t/>
            </a:r>
            <a:endParaRPr b="1" i="1" sz="1800">
              <a:highlight>
                <a:schemeClr val="lt1"/>
              </a:highlight>
              <a:latin typeface="Georgia"/>
              <a:ea typeface="Georgia"/>
              <a:cs typeface="Georgia"/>
              <a:sym typeface="Georgia"/>
            </a:endParaRPr>
          </a:p>
          <a:p>
            <a:pPr indent="0" lvl="0" marL="0" rtl="0" algn="ctr">
              <a:spcBef>
                <a:spcPts val="600"/>
              </a:spcBef>
              <a:spcAft>
                <a:spcPts val="0"/>
              </a:spcAft>
              <a:buNone/>
            </a:pPr>
            <a:r>
              <a:rPr b="1" i="1" lang="en" sz="1800">
                <a:highlight>
                  <a:schemeClr val="lt1"/>
                </a:highlight>
                <a:latin typeface="Georgia"/>
                <a:ea typeface="Georgia"/>
                <a:cs typeface="Georgia"/>
                <a:sym typeface="Georgia"/>
              </a:rPr>
              <a:t>By using Posturainer, you can begin building your muscles in a way that helps you remain upright</a:t>
            </a:r>
            <a:endParaRPr b="1" i="1" sz="1800">
              <a:highlight>
                <a:schemeClr val="lt1"/>
              </a:highlight>
              <a:latin typeface="Georgia"/>
              <a:ea typeface="Georgia"/>
              <a:cs typeface="Georgia"/>
              <a:sym typeface="Georgia"/>
            </a:endParaRPr>
          </a:p>
          <a:p>
            <a:pPr indent="0" lvl="0" marL="1371600" rtl="0" algn="ctr">
              <a:spcBef>
                <a:spcPts val="600"/>
              </a:spcBef>
              <a:spcAft>
                <a:spcPts val="0"/>
              </a:spcAft>
              <a:buNone/>
            </a:pPr>
            <a:r>
              <a:t/>
            </a:r>
            <a:endParaRPr i="1" sz="1800">
              <a:highlight>
                <a:schemeClr val="lt1"/>
              </a:highlight>
              <a:latin typeface="Georgia"/>
              <a:ea typeface="Georgia"/>
              <a:cs typeface="Georgia"/>
              <a:sym typeface="Georgia"/>
            </a:endParaRPr>
          </a:p>
          <a:p>
            <a:pPr indent="0" lvl="0" marL="0" rtl="0" algn="l">
              <a:spcBef>
                <a:spcPts val="600"/>
              </a:spcBef>
              <a:spcAft>
                <a:spcPts val="0"/>
              </a:spcAft>
              <a:buNone/>
            </a:pPr>
            <a:r>
              <a:t/>
            </a:r>
            <a:endParaRPr i="1" sz="1350">
              <a:highlight>
                <a:schemeClr val="lt1"/>
              </a:highlight>
              <a:latin typeface="Georgia"/>
              <a:ea typeface="Georgia"/>
              <a:cs typeface="Georgia"/>
              <a:sym typeface="Georgia"/>
            </a:endParaRPr>
          </a:p>
          <a:p>
            <a:pPr indent="0" lvl="0" marL="0" rtl="0" algn="l">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533" name="Google Shape;533;p28"/>
          <p:cNvPicPr preferRelativeResize="0"/>
          <p:nvPr/>
        </p:nvPicPr>
        <p:blipFill>
          <a:blip r:embed="rId3">
            <a:alphaModFix/>
          </a:blip>
          <a:stretch>
            <a:fillRect/>
          </a:stretch>
        </p:blipFill>
        <p:spPr>
          <a:xfrm>
            <a:off x="2962613" y="1913263"/>
            <a:ext cx="2619375"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9"/>
          <p:cNvSpPr txBox="1"/>
          <p:nvPr>
            <p:ph idx="1" type="body"/>
          </p:nvPr>
        </p:nvSpPr>
        <p:spPr>
          <a:xfrm>
            <a:off x="152400" y="933048"/>
            <a:ext cx="8229600" cy="3287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36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Posture is often easily neglected. </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Necessary to train an individual to practice proper</a:t>
            </a:r>
            <a:br>
              <a:rPr lang="en" sz="1800">
                <a:solidFill>
                  <a:schemeClr val="dk1"/>
                </a:solidFill>
                <a:latin typeface="Times New Roman"/>
                <a:ea typeface="Times New Roman"/>
                <a:cs typeface="Times New Roman"/>
                <a:sym typeface="Times New Roman"/>
              </a:rPr>
            </a:br>
            <a:r>
              <a:rPr lang="en" sz="1800">
                <a:solidFill>
                  <a:schemeClr val="dk1"/>
                </a:solidFill>
                <a:latin typeface="Times New Roman"/>
                <a:ea typeface="Times New Roman"/>
                <a:cs typeface="Times New Roman"/>
                <a:sym typeface="Times New Roman"/>
              </a:rPr>
              <a:t>posture habits right from the formative years.</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People opt for costlier alternate medicines and chiropractors.</a:t>
            </a:r>
            <a:br>
              <a:rPr lang="en"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Maintaining proper posture habits is the need of the hour. </a:t>
            </a:r>
            <a:endParaRPr sz="2400">
              <a:solidFill>
                <a:schemeClr val="dk1"/>
              </a:solidFill>
              <a:latin typeface="Times New Roman"/>
              <a:ea typeface="Times New Roman"/>
              <a:cs typeface="Times New Roman"/>
              <a:sym typeface="Times New Roman"/>
            </a:endParaRPr>
          </a:p>
        </p:txBody>
      </p:sp>
      <p:sp>
        <p:nvSpPr>
          <p:cNvPr id="539" name="Google Shape;539;p29"/>
          <p:cNvSpPr txBox="1"/>
          <p:nvPr>
            <p:ph idx="4294967295" type="ctrTitle"/>
          </p:nvPr>
        </p:nvSpPr>
        <p:spPr>
          <a:xfrm>
            <a:off x="-168475" y="159100"/>
            <a:ext cx="77793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00CEF6"/>
                </a:solidFill>
                <a:latin typeface="Arial"/>
                <a:ea typeface="Arial"/>
                <a:cs typeface="Arial"/>
                <a:sym typeface="Arial"/>
              </a:rPr>
              <a:t>PROBLEM STATEMENT</a:t>
            </a:r>
            <a:endParaRPr sz="4800">
              <a:solidFill>
                <a:srgbClr val="00CEF6"/>
              </a:solidFill>
              <a:latin typeface="Arial"/>
              <a:ea typeface="Arial"/>
              <a:cs typeface="Arial"/>
              <a:sym typeface="Arial"/>
            </a:endParaRPr>
          </a:p>
        </p:txBody>
      </p:sp>
      <p:sp>
        <p:nvSpPr>
          <p:cNvPr id="540" name="Google Shape;540;p29"/>
          <p:cNvSpPr txBox="1"/>
          <p:nvPr/>
        </p:nvSpPr>
        <p:spPr>
          <a:xfrm>
            <a:off x="7416725" y="3661925"/>
            <a:ext cx="1760400" cy="120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2000">
              <a:solidFill>
                <a:srgbClr val="3C78D8"/>
              </a:solidFill>
            </a:endParaRPr>
          </a:p>
        </p:txBody>
      </p:sp>
      <p:sp>
        <p:nvSpPr>
          <p:cNvPr id="541" name="Google Shape;541;p29"/>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42" name="Google Shape;542;p29"/>
          <p:cNvPicPr preferRelativeResize="0"/>
          <p:nvPr/>
        </p:nvPicPr>
        <p:blipFill>
          <a:blip r:embed="rId3">
            <a:alphaModFix/>
          </a:blip>
          <a:stretch>
            <a:fillRect/>
          </a:stretch>
        </p:blipFill>
        <p:spPr>
          <a:xfrm>
            <a:off x="5808400" y="1043175"/>
            <a:ext cx="2487426" cy="146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48" name="Google Shape;548;p30"/>
          <p:cNvSpPr txBox="1"/>
          <p:nvPr/>
        </p:nvSpPr>
        <p:spPr>
          <a:xfrm>
            <a:off x="189900" y="102925"/>
            <a:ext cx="7916100" cy="8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0CEF6"/>
                </a:solidFill>
              </a:rPr>
              <a:t>STAKEHOLDER VALIDATION</a:t>
            </a:r>
            <a:endParaRPr b="1" sz="4000">
              <a:solidFill>
                <a:srgbClr val="00CEF6"/>
              </a:solidFill>
            </a:endParaRPr>
          </a:p>
        </p:txBody>
      </p:sp>
      <p:sp>
        <p:nvSpPr>
          <p:cNvPr id="549" name="Google Shape;549;p30"/>
          <p:cNvSpPr txBox="1"/>
          <p:nvPr/>
        </p:nvSpPr>
        <p:spPr>
          <a:xfrm>
            <a:off x="167350" y="1145250"/>
            <a:ext cx="8338200" cy="324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Unlike any</a:t>
            </a:r>
            <a:r>
              <a:rPr lang="en" sz="1800">
                <a:latin typeface="Times New Roman"/>
                <a:ea typeface="Times New Roman"/>
                <a:cs typeface="Times New Roman"/>
                <a:sym typeface="Times New Roman"/>
              </a:rPr>
              <a:t> other product in the market.</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Our customers include people across all ages and across all professions.</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Aim is to have a widespread reach.</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Partnerships with doctors will help in customer connect.</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 survey of people was undertaken and the product was validated by the doctor.</a:t>
            </a: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1"/>
          <p:cNvSpPr txBox="1"/>
          <p:nvPr>
            <p:ph type="title"/>
          </p:nvPr>
        </p:nvSpPr>
        <p:spPr>
          <a:xfrm>
            <a:off x="206850" y="-173150"/>
            <a:ext cx="6139500" cy="10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00CEF6"/>
                </a:solidFill>
                <a:latin typeface="Arial"/>
                <a:ea typeface="Arial"/>
                <a:cs typeface="Arial"/>
                <a:sym typeface="Arial"/>
              </a:rPr>
              <a:t>Engineering Details</a:t>
            </a:r>
            <a:endParaRPr sz="4800">
              <a:solidFill>
                <a:srgbClr val="00CEF6"/>
              </a:solidFill>
              <a:latin typeface="Arial"/>
              <a:ea typeface="Arial"/>
              <a:cs typeface="Arial"/>
              <a:sym typeface="Arial"/>
            </a:endParaRPr>
          </a:p>
        </p:txBody>
      </p:sp>
      <p:sp>
        <p:nvSpPr>
          <p:cNvPr id="555" name="Google Shape;555;p31"/>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31"/>
          <p:cNvSpPr txBox="1"/>
          <p:nvPr/>
        </p:nvSpPr>
        <p:spPr>
          <a:xfrm>
            <a:off x="8117439" y="4412350"/>
            <a:ext cx="503700" cy="34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1200">
                <a:solidFill>
                  <a:srgbClr val="B7B7B7"/>
                </a:solidFill>
                <a:latin typeface="Montserrat Light"/>
                <a:ea typeface="Montserrat Light"/>
                <a:cs typeface="Montserrat Light"/>
                <a:sym typeface="Montserrat Light"/>
              </a:rPr>
              <a:t>‹#›</a:t>
            </a:fld>
            <a:endParaRPr sz="1200">
              <a:solidFill>
                <a:srgbClr val="B7B7B7"/>
              </a:solidFill>
              <a:latin typeface="Montserrat Light"/>
              <a:ea typeface="Montserrat Light"/>
              <a:cs typeface="Montserrat Light"/>
              <a:sym typeface="Montserrat Light"/>
            </a:endParaRPr>
          </a:p>
        </p:txBody>
      </p:sp>
      <p:pic>
        <p:nvPicPr>
          <p:cNvPr id="557" name="Google Shape;557;p31"/>
          <p:cNvPicPr preferRelativeResize="0"/>
          <p:nvPr/>
        </p:nvPicPr>
        <p:blipFill rotWithShape="1">
          <a:blip r:embed="rId3">
            <a:alphaModFix/>
          </a:blip>
          <a:srcRect b="22762" l="28621" r="25678" t="26978"/>
          <a:stretch/>
        </p:blipFill>
        <p:spPr>
          <a:xfrm>
            <a:off x="1881722" y="2693259"/>
            <a:ext cx="1683884" cy="1003336"/>
          </a:xfrm>
          <a:prstGeom prst="rect">
            <a:avLst/>
          </a:prstGeom>
          <a:noFill/>
          <a:ln>
            <a:noFill/>
          </a:ln>
        </p:spPr>
      </p:pic>
      <p:sp>
        <p:nvSpPr>
          <p:cNvPr id="558" name="Google Shape;558;p31"/>
          <p:cNvSpPr/>
          <p:nvPr/>
        </p:nvSpPr>
        <p:spPr>
          <a:xfrm>
            <a:off x="3806242" y="3537347"/>
            <a:ext cx="907500" cy="2952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txBox="1"/>
          <p:nvPr/>
        </p:nvSpPr>
        <p:spPr>
          <a:xfrm>
            <a:off x="1974661" y="3832692"/>
            <a:ext cx="13452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Spectral"/>
                <a:ea typeface="Spectral"/>
                <a:cs typeface="Spectral"/>
                <a:sym typeface="Spectral"/>
              </a:rPr>
              <a:t>FRDM - K64F</a:t>
            </a:r>
            <a:endParaRPr b="1" sz="1200">
              <a:latin typeface="Spectral"/>
              <a:ea typeface="Spectral"/>
              <a:cs typeface="Spectral"/>
              <a:sym typeface="Spectral"/>
            </a:endParaRPr>
          </a:p>
        </p:txBody>
      </p:sp>
      <p:pic>
        <p:nvPicPr>
          <p:cNvPr id="560" name="Google Shape;560;p31"/>
          <p:cNvPicPr preferRelativeResize="0"/>
          <p:nvPr/>
        </p:nvPicPr>
        <p:blipFill>
          <a:blip r:embed="rId4">
            <a:alphaModFix/>
          </a:blip>
          <a:stretch>
            <a:fillRect/>
          </a:stretch>
        </p:blipFill>
        <p:spPr>
          <a:xfrm>
            <a:off x="602500" y="2783489"/>
            <a:ext cx="885634" cy="1097221"/>
          </a:xfrm>
          <a:prstGeom prst="rect">
            <a:avLst/>
          </a:prstGeom>
          <a:noFill/>
          <a:ln>
            <a:noFill/>
          </a:ln>
        </p:spPr>
      </p:pic>
      <p:cxnSp>
        <p:nvCxnSpPr>
          <p:cNvPr id="561" name="Google Shape;561;p31"/>
          <p:cNvCxnSpPr>
            <a:endCxn id="557" idx="1"/>
          </p:cNvCxnSpPr>
          <p:nvPr/>
        </p:nvCxnSpPr>
        <p:spPr>
          <a:xfrm flipH="1" rot="10800000">
            <a:off x="1236422" y="3194928"/>
            <a:ext cx="645300" cy="274200"/>
          </a:xfrm>
          <a:prstGeom prst="straightConnector1">
            <a:avLst/>
          </a:prstGeom>
          <a:noFill/>
          <a:ln cap="flat" cmpd="sng" w="9525">
            <a:solidFill>
              <a:srgbClr val="000000"/>
            </a:solidFill>
            <a:prstDash val="solid"/>
            <a:round/>
            <a:headEnd len="med" w="med" type="none"/>
            <a:tailEnd len="med" w="med" type="triangle"/>
          </a:ln>
        </p:spPr>
      </p:cxnSp>
      <p:pic>
        <p:nvPicPr>
          <p:cNvPr id="562" name="Google Shape;562;p31"/>
          <p:cNvPicPr preferRelativeResize="0"/>
          <p:nvPr/>
        </p:nvPicPr>
        <p:blipFill>
          <a:blip r:embed="rId5">
            <a:alphaModFix/>
          </a:blip>
          <a:stretch>
            <a:fillRect/>
          </a:stretch>
        </p:blipFill>
        <p:spPr>
          <a:xfrm>
            <a:off x="2193625" y="1052475"/>
            <a:ext cx="2064850" cy="1564575"/>
          </a:xfrm>
          <a:prstGeom prst="rect">
            <a:avLst/>
          </a:prstGeom>
          <a:noFill/>
          <a:ln>
            <a:noFill/>
          </a:ln>
        </p:spPr>
      </p:pic>
      <p:sp>
        <p:nvSpPr>
          <p:cNvPr id="563" name="Google Shape;563;p31"/>
          <p:cNvSpPr txBox="1"/>
          <p:nvPr/>
        </p:nvSpPr>
        <p:spPr>
          <a:xfrm>
            <a:off x="2530750" y="1309225"/>
            <a:ext cx="15402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Magnetometer calculates reference values and works accordingly tracking posture changes.</a:t>
            </a:r>
            <a:endParaRPr b="1" sz="1000">
              <a:latin typeface="Calibri"/>
              <a:ea typeface="Calibri"/>
              <a:cs typeface="Calibri"/>
              <a:sym typeface="Calibri"/>
            </a:endParaRPr>
          </a:p>
        </p:txBody>
      </p:sp>
      <p:sp>
        <p:nvSpPr>
          <p:cNvPr id="564" name="Google Shape;564;p31"/>
          <p:cNvSpPr txBox="1"/>
          <p:nvPr/>
        </p:nvSpPr>
        <p:spPr>
          <a:xfrm>
            <a:off x="3806242" y="3843181"/>
            <a:ext cx="1126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Warnings through vibration</a:t>
            </a:r>
            <a:endParaRPr b="1" sz="1000">
              <a:latin typeface="Calibri"/>
              <a:ea typeface="Calibri"/>
              <a:cs typeface="Calibri"/>
              <a:sym typeface="Calibri"/>
            </a:endParaRPr>
          </a:p>
        </p:txBody>
      </p:sp>
      <p:pic>
        <p:nvPicPr>
          <p:cNvPr id="565" name="Google Shape;565;p31"/>
          <p:cNvPicPr preferRelativeResize="0"/>
          <p:nvPr/>
        </p:nvPicPr>
        <p:blipFill>
          <a:blip r:embed="rId6">
            <a:alphaModFix/>
          </a:blip>
          <a:stretch>
            <a:fillRect/>
          </a:stretch>
        </p:blipFill>
        <p:spPr>
          <a:xfrm>
            <a:off x="5036360" y="3018852"/>
            <a:ext cx="1497960" cy="1204460"/>
          </a:xfrm>
          <a:prstGeom prst="rect">
            <a:avLst/>
          </a:prstGeom>
          <a:noFill/>
          <a:ln>
            <a:noFill/>
          </a:ln>
        </p:spPr>
      </p:pic>
      <p:sp>
        <p:nvSpPr>
          <p:cNvPr id="566" name="Google Shape;566;p31"/>
          <p:cNvSpPr txBox="1"/>
          <p:nvPr/>
        </p:nvSpPr>
        <p:spPr>
          <a:xfrm>
            <a:off x="6534330" y="3628104"/>
            <a:ext cx="14982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Vibration Motor</a:t>
            </a:r>
            <a:endParaRPr b="1">
              <a:latin typeface="Calibri"/>
              <a:ea typeface="Calibri"/>
              <a:cs typeface="Calibri"/>
              <a:sym typeface="Calibri"/>
            </a:endParaRPr>
          </a:p>
        </p:txBody>
      </p:sp>
      <p:sp>
        <p:nvSpPr>
          <p:cNvPr id="567" name="Google Shape;567;p31"/>
          <p:cNvSpPr/>
          <p:nvPr/>
        </p:nvSpPr>
        <p:spPr>
          <a:xfrm rot="-1410651">
            <a:off x="4016331" y="2682568"/>
            <a:ext cx="780602" cy="254058"/>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txBox="1"/>
          <p:nvPr/>
        </p:nvSpPr>
        <p:spPr>
          <a:xfrm rot="-1529149">
            <a:off x="4041411" y="2801475"/>
            <a:ext cx="1118322" cy="19870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Monitoring through App</a:t>
            </a:r>
            <a:endParaRPr b="1" sz="1000"/>
          </a:p>
        </p:txBody>
      </p:sp>
      <p:grpSp>
        <p:nvGrpSpPr>
          <p:cNvPr id="569" name="Google Shape;569;p31"/>
          <p:cNvGrpSpPr/>
          <p:nvPr/>
        </p:nvGrpSpPr>
        <p:grpSpPr>
          <a:xfrm>
            <a:off x="5150483" y="1343862"/>
            <a:ext cx="907538" cy="1500077"/>
            <a:chOff x="6905121" y="1046088"/>
            <a:chExt cx="907538" cy="1500077"/>
          </a:xfrm>
        </p:grpSpPr>
        <p:pic>
          <p:nvPicPr>
            <p:cNvPr id="570" name="Google Shape;570;p31"/>
            <p:cNvPicPr preferRelativeResize="0"/>
            <p:nvPr/>
          </p:nvPicPr>
          <p:blipFill>
            <a:blip r:embed="rId7">
              <a:alphaModFix/>
            </a:blip>
            <a:stretch>
              <a:fillRect/>
            </a:stretch>
          </p:blipFill>
          <p:spPr>
            <a:xfrm>
              <a:off x="6905121" y="1046087"/>
              <a:ext cx="907538" cy="1500077"/>
            </a:xfrm>
            <a:prstGeom prst="rect">
              <a:avLst/>
            </a:prstGeom>
            <a:noFill/>
            <a:ln>
              <a:noFill/>
            </a:ln>
          </p:spPr>
        </p:pic>
        <p:pic>
          <p:nvPicPr>
            <p:cNvPr id="571" name="Google Shape;571;p31"/>
            <p:cNvPicPr preferRelativeResize="0"/>
            <p:nvPr/>
          </p:nvPicPr>
          <p:blipFill>
            <a:blip r:embed="rId8">
              <a:alphaModFix/>
            </a:blip>
            <a:stretch>
              <a:fillRect/>
            </a:stretch>
          </p:blipFill>
          <p:spPr>
            <a:xfrm>
              <a:off x="7036397" y="1270955"/>
              <a:ext cx="644974" cy="1050366"/>
            </a:xfrm>
            <a:prstGeom prst="rect">
              <a:avLst/>
            </a:prstGeom>
            <a:noFill/>
            <a:ln>
              <a:noFill/>
            </a:ln>
          </p:spPr>
        </p:pic>
      </p:grpSp>
      <p:sp>
        <p:nvSpPr>
          <p:cNvPr id="572" name="Google Shape;572;p31"/>
          <p:cNvSpPr txBox="1"/>
          <p:nvPr/>
        </p:nvSpPr>
        <p:spPr>
          <a:xfrm>
            <a:off x="6179025" y="2019425"/>
            <a:ext cx="16515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Mobile Application</a:t>
            </a:r>
            <a:endParaRPr>
              <a:latin typeface="Source Sans Pro"/>
              <a:ea typeface="Source Sans Pro"/>
              <a:cs typeface="Source Sans Pro"/>
              <a:sym typeface="Source Sans Pro"/>
            </a:endParaRPr>
          </a:p>
        </p:txBody>
      </p:sp>
      <p:sp>
        <p:nvSpPr>
          <p:cNvPr id="573" name="Google Shape;573;p31"/>
          <p:cNvSpPr txBox="1"/>
          <p:nvPr/>
        </p:nvSpPr>
        <p:spPr>
          <a:xfrm>
            <a:off x="249725" y="761350"/>
            <a:ext cx="23424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1) </a:t>
            </a:r>
            <a:r>
              <a:rPr b="1" lang="en" sz="2400">
                <a:latin typeface="Times New Roman"/>
                <a:ea typeface="Times New Roman"/>
                <a:cs typeface="Times New Roman"/>
                <a:sym typeface="Times New Roman"/>
              </a:rPr>
              <a:t>Architecture</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2"/>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32"/>
          <p:cNvSpPr txBox="1"/>
          <p:nvPr>
            <p:ph type="title"/>
          </p:nvPr>
        </p:nvSpPr>
        <p:spPr>
          <a:xfrm>
            <a:off x="206850" y="-173150"/>
            <a:ext cx="6139500" cy="10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00CEF6"/>
                </a:solidFill>
                <a:latin typeface="Arial"/>
                <a:ea typeface="Arial"/>
                <a:cs typeface="Arial"/>
                <a:sym typeface="Arial"/>
              </a:rPr>
              <a:t>Engineering Details</a:t>
            </a:r>
            <a:endParaRPr sz="4800">
              <a:solidFill>
                <a:srgbClr val="00CEF6"/>
              </a:solidFill>
              <a:latin typeface="Arial"/>
              <a:ea typeface="Arial"/>
              <a:cs typeface="Arial"/>
              <a:sym typeface="Arial"/>
            </a:endParaRPr>
          </a:p>
        </p:txBody>
      </p:sp>
      <p:sp>
        <p:nvSpPr>
          <p:cNvPr id="580" name="Google Shape;580;p32"/>
          <p:cNvSpPr txBox="1"/>
          <p:nvPr/>
        </p:nvSpPr>
        <p:spPr>
          <a:xfrm>
            <a:off x="173525" y="837550"/>
            <a:ext cx="23424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2) </a:t>
            </a:r>
            <a:r>
              <a:rPr b="1" lang="en" sz="2400">
                <a:latin typeface="Times New Roman"/>
                <a:ea typeface="Times New Roman"/>
                <a:cs typeface="Times New Roman"/>
                <a:sym typeface="Times New Roman"/>
              </a:rPr>
              <a:t>Hardware</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581" name="Google Shape;581;p32"/>
          <p:cNvSpPr txBox="1"/>
          <p:nvPr/>
        </p:nvSpPr>
        <p:spPr>
          <a:xfrm>
            <a:off x="359425" y="1425300"/>
            <a:ext cx="8254500" cy="268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FRDM-K64F consists of an inbuilt Accelerometer and Gyroscope that is used to measure both initial reference and the corresponding changes when in use.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When Posturainer is in calibration mode, the reference values are recorded by the FRDM-controller.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Whenever there is a change in the posture beyond a certain level, the device starts vibrating. These warnings can also be controlled over time and frequency. They can also be programmed in a smart sense so as to notify the direction of slouching as well. A simple 5V battery source is used for the same.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RESET button and multi-colour LEDs are also used for indications and user assistance.</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3"/>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87" name="Google Shape;587;p33"/>
          <p:cNvSpPr txBox="1"/>
          <p:nvPr>
            <p:ph idx="4294967295" type="title"/>
          </p:nvPr>
        </p:nvSpPr>
        <p:spPr>
          <a:xfrm>
            <a:off x="206850" y="-173150"/>
            <a:ext cx="6139500" cy="10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00CEF6"/>
                </a:solidFill>
                <a:latin typeface="Arial"/>
                <a:ea typeface="Arial"/>
                <a:cs typeface="Arial"/>
                <a:sym typeface="Arial"/>
              </a:rPr>
              <a:t>Engineering Details</a:t>
            </a:r>
            <a:endParaRPr sz="4800">
              <a:solidFill>
                <a:srgbClr val="00CEF6"/>
              </a:solidFill>
              <a:latin typeface="Arial"/>
              <a:ea typeface="Arial"/>
              <a:cs typeface="Arial"/>
              <a:sym typeface="Arial"/>
            </a:endParaRPr>
          </a:p>
        </p:txBody>
      </p:sp>
      <p:sp>
        <p:nvSpPr>
          <p:cNvPr id="588" name="Google Shape;588;p33"/>
          <p:cNvSpPr txBox="1"/>
          <p:nvPr/>
        </p:nvSpPr>
        <p:spPr>
          <a:xfrm>
            <a:off x="249725" y="837550"/>
            <a:ext cx="23424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3) </a:t>
            </a:r>
            <a:r>
              <a:rPr b="1" lang="en" sz="2400">
                <a:latin typeface="Times New Roman"/>
                <a:ea typeface="Times New Roman"/>
                <a:cs typeface="Times New Roman"/>
                <a:sym typeface="Times New Roman"/>
              </a:rPr>
              <a:t>Software</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589" name="Google Shape;589;p33"/>
          <p:cNvSpPr txBox="1"/>
          <p:nvPr/>
        </p:nvSpPr>
        <p:spPr>
          <a:xfrm>
            <a:off x="483375" y="1506825"/>
            <a:ext cx="8353500" cy="27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590" name="Google Shape;590;p33"/>
          <p:cNvSpPr txBox="1"/>
          <p:nvPr/>
        </p:nvSpPr>
        <p:spPr>
          <a:xfrm>
            <a:off x="359425" y="1425300"/>
            <a:ext cx="8254500" cy="268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There are two parts in Software: A)ARMS Control System B)Mobile App</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ARMS Control System is coded using mbed. It contains the basic mbed and accelerometer libraries and connects the mobile application using the bluetooth module.The processor stores the initial values of accelerometer and compares with the current values. If there is a considerable change it gives feedback through the vibrational motors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mobile application is made using Android Studio and MIT App Inventor.</a:t>
            </a:r>
            <a:endParaRPr sz="1800">
              <a:latin typeface="Times New Roman"/>
              <a:ea typeface="Times New Roman"/>
              <a:cs typeface="Times New Roman"/>
              <a:sym typeface="Times New Roman"/>
            </a:endParaRPr>
          </a:p>
          <a:p>
            <a:pPr indent="0" lvl="0" marL="457200" rtl="0" algn="l">
              <a:spcBef>
                <a:spcPts val="0"/>
              </a:spcBef>
              <a:spcAft>
                <a:spcPts val="0"/>
              </a:spcAft>
              <a:buNone/>
            </a:pPr>
            <a:r>
              <a:rPr lang="en" sz="1800">
                <a:latin typeface="Times New Roman"/>
                <a:ea typeface="Times New Roman"/>
                <a:cs typeface="Times New Roman"/>
                <a:sym typeface="Times New Roman"/>
              </a:rPr>
              <a:t>It connects to the ARMS processor using bluetooth protocols and enables a serial communication between the user and the device.</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